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4" r:id="rId34"/>
    <p:sldId id="295" r:id="rId35"/>
    <p:sldId id="296" r:id="rId36"/>
    <p:sldId id="297" r:id="rId37"/>
    <p:sldId id="298" r:id="rId38"/>
    <p:sldId id="299" r:id="rId39"/>
    <p:sldId id="331" r:id="rId40"/>
    <p:sldId id="332" r:id="rId41"/>
    <p:sldId id="333" r:id="rId42"/>
    <p:sldId id="334" r:id="rId43"/>
    <p:sldId id="335" r:id="rId44"/>
    <p:sldId id="330" r:id="rId45"/>
    <p:sldId id="337" r:id="rId46"/>
    <p:sldId id="336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5" r:id="rId56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0271" y="-157480"/>
            <a:ext cx="8763457" cy="44157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89328" y="5034788"/>
            <a:ext cx="6165342" cy="16719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 u="heavy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 u="heavy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1" i="0" u="heavy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5699" y="-143763"/>
            <a:ext cx="8472601" cy="20377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1" i="0" u="heavy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6887" y="2036483"/>
            <a:ext cx="8650224" cy="30581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7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5/5/2025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6.png"/><Relationship Id="rId18" Type="http://schemas.openxmlformats.org/officeDocument/2006/relationships/image" Target="../media/image71.png"/><Relationship Id="rId26" Type="http://schemas.openxmlformats.org/officeDocument/2006/relationships/image" Target="../media/image79.png"/><Relationship Id="rId3" Type="http://schemas.openxmlformats.org/officeDocument/2006/relationships/image" Target="../media/image56.png"/><Relationship Id="rId21" Type="http://schemas.openxmlformats.org/officeDocument/2006/relationships/image" Target="../media/image74.png"/><Relationship Id="rId34" Type="http://schemas.openxmlformats.org/officeDocument/2006/relationships/image" Target="../media/image87.png"/><Relationship Id="rId7" Type="http://schemas.openxmlformats.org/officeDocument/2006/relationships/image" Target="../media/image60.png"/><Relationship Id="rId12" Type="http://schemas.openxmlformats.org/officeDocument/2006/relationships/image" Target="../media/image65.png"/><Relationship Id="rId17" Type="http://schemas.openxmlformats.org/officeDocument/2006/relationships/image" Target="../media/image70.png"/><Relationship Id="rId25" Type="http://schemas.openxmlformats.org/officeDocument/2006/relationships/image" Target="../media/image78.png"/><Relationship Id="rId33" Type="http://schemas.openxmlformats.org/officeDocument/2006/relationships/image" Target="../media/image86.png"/><Relationship Id="rId2" Type="http://schemas.openxmlformats.org/officeDocument/2006/relationships/image" Target="../media/image55.png"/><Relationship Id="rId16" Type="http://schemas.openxmlformats.org/officeDocument/2006/relationships/image" Target="../media/image69.png"/><Relationship Id="rId20" Type="http://schemas.openxmlformats.org/officeDocument/2006/relationships/image" Target="../media/image73.png"/><Relationship Id="rId29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11" Type="http://schemas.openxmlformats.org/officeDocument/2006/relationships/image" Target="../media/image64.png"/><Relationship Id="rId24" Type="http://schemas.openxmlformats.org/officeDocument/2006/relationships/image" Target="../media/image77.png"/><Relationship Id="rId32" Type="http://schemas.openxmlformats.org/officeDocument/2006/relationships/image" Target="../media/image85.png"/><Relationship Id="rId5" Type="http://schemas.openxmlformats.org/officeDocument/2006/relationships/image" Target="../media/image58.png"/><Relationship Id="rId15" Type="http://schemas.openxmlformats.org/officeDocument/2006/relationships/image" Target="../media/image68.png"/><Relationship Id="rId23" Type="http://schemas.openxmlformats.org/officeDocument/2006/relationships/image" Target="../media/image76.png"/><Relationship Id="rId28" Type="http://schemas.openxmlformats.org/officeDocument/2006/relationships/image" Target="../media/image81.png"/><Relationship Id="rId10" Type="http://schemas.openxmlformats.org/officeDocument/2006/relationships/image" Target="../media/image63.png"/><Relationship Id="rId19" Type="http://schemas.openxmlformats.org/officeDocument/2006/relationships/image" Target="../media/image72.png"/><Relationship Id="rId31" Type="http://schemas.openxmlformats.org/officeDocument/2006/relationships/image" Target="../media/image84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14" Type="http://schemas.openxmlformats.org/officeDocument/2006/relationships/image" Target="../media/image67.png"/><Relationship Id="rId22" Type="http://schemas.openxmlformats.org/officeDocument/2006/relationships/image" Target="../media/image75.png"/><Relationship Id="rId27" Type="http://schemas.openxmlformats.org/officeDocument/2006/relationships/image" Target="../media/image80.png"/><Relationship Id="rId30" Type="http://schemas.openxmlformats.org/officeDocument/2006/relationships/image" Target="../media/image8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7" Type="http://schemas.openxmlformats.org/officeDocument/2006/relationships/image" Target="../media/image97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4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50" y="66687"/>
            <a:ext cx="9156700" cy="6797675"/>
            <a:chOff x="-6350" y="66687"/>
            <a:chExt cx="9156700" cy="6797675"/>
          </a:xfrm>
        </p:grpSpPr>
        <p:sp>
          <p:nvSpPr>
            <p:cNvPr id="3" name="object 3"/>
            <p:cNvSpPr/>
            <p:nvPr/>
          </p:nvSpPr>
          <p:spPr>
            <a:xfrm>
              <a:off x="152400" y="104787"/>
              <a:ext cx="8839200" cy="5895975"/>
            </a:xfrm>
            <a:custGeom>
              <a:avLst/>
              <a:gdLst/>
              <a:ahLst/>
              <a:cxnLst/>
              <a:rect l="l" t="t" r="r" b="b"/>
              <a:pathLst>
                <a:path w="8839200" h="5895975">
                  <a:moveTo>
                    <a:pt x="8839200" y="0"/>
                  </a:moveTo>
                  <a:lnTo>
                    <a:pt x="0" y="0"/>
                  </a:lnTo>
                  <a:lnTo>
                    <a:pt x="0" y="5895975"/>
                  </a:lnTo>
                  <a:lnTo>
                    <a:pt x="8839200" y="5895975"/>
                  </a:lnTo>
                  <a:lnTo>
                    <a:pt x="88392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52400" y="104787"/>
              <a:ext cx="8839200" cy="5895975"/>
            </a:xfrm>
            <a:custGeom>
              <a:avLst/>
              <a:gdLst/>
              <a:ahLst/>
              <a:cxnLst/>
              <a:rect l="l" t="t" r="r" b="b"/>
              <a:pathLst>
                <a:path w="8839200" h="5895975">
                  <a:moveTo>
                    <a:pt x="0" y="5895975"/>
                  </a:moveTo>
                  <a:lnTo>
                    <a:pt x="8839200" y="5895975"/>
                  </a:lnTo>
                  <a:lnTo>
                    <a:pt x="8839200" y="0"/>
                  </a:lnTo>
                  <a:lnTo>
                    <a:pt x="0" y="0"/>
                  </a:lnTo>
                  <a:lnTo>
                    <a:pt x="0" y="5895975"/>
                  </a:lnTo>
                  <a:close/>
                </a:path>
              </a:pathLst>
            </a:custGeom>
            <a:ln w="762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1168" y="379475"/>
              <a:ext cx="8558784" cy="4704588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0" y="6027026"/>
              <a:ext cx="9144000" cy="831215"/>
            </a:xfrm>
            <a:custGeom>
              <a:avLst/>
              <a:gdLst/>
              <a:ahLst/>
              <a:cxnLst/>
              <a:rect l="l" t="t" r="r" b="b"/>
              <a:pathLst>
                <a:path w="9144000" h="831215">
                  <a:moveTo>
                    <a:pt x="9144000" y="0"/>
                  </a:moveTo>
                  <a:lnTo>
                    <a:pt x="0" y="0"/>
                  </a:lnTo>
                  <a:lnTo>
                    <a:pt x="0" y="830972"/>
                  </a:lnTo>
                  <a:lnTo>
                    <a:pt x="9144000" y="83097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C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6027026"/>
              <a:ext cx="9144000" cy="831215"/>
            </a:xfrm>
            <a:custGeom>
              <a:avLst/>
              <a:gdLst/>
              <a:ahLst/>
              <a:cxnLst/>
              <a:rect l="l" t="t" r="r" b="b"/>
              <a:pathLst>
                <a:path w="9144000" h="831215">
                  <a:moveTo>
                    <a:pt x="9144000" y="830972"/>
                  </a:moveTo>
                  <a:lnTo>
                    <a:pt x="9144000" y="0"/>
                  </a:lnTo>
                  <a:lnTo>
                    <a:pt x="0" y="0"/>
                  </a:lnTo>
                  <a:lnTo>
                    <a:pt x="0" y="830972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13816" y="5769864"/>
              <a:ext cx="7511796" cy="1088134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737" y="0"/>
            <a:ext cx="2240280" cy="4168775"/>
            <a:chOff x="58737" y="0"/>
            <a:chExt cx="2240280" cy="4168775"/>
          </a:xfrm>
        </p:grpSpPr>
        <p:sp>
          <p:nvSpPr>
            <p:cNvPr id="3" name="object 3"/>
            <p:cNvSpPr/>
            <p:nvPr/>
          </p:nvSpPr>
          <p:spPr>
            <a:xfrm>
              <a:off x="71437" y="0"/>
              <a:ext cx="2214880" cy="4143375"/>
            </a:xfrm>
            <a:custGeom>
              <a:avLst/>
              <a:gdLst/>
              <a:ahLst/>
              <a:cxnLst/>
              <a:rect l="l" t="t" r="r" b="b"/>
              <a:pathLst>
                <a:path w="2214880" h="4143375">
                  <a:moveTo>
                    <a:pt x="1845500" y="0"/>
                  </a:moveTo>
                  <a:lnTo>
                    <a:pt x="369100" y="0"/>
                  </a:lnTo>
                  <a:lnTo>
                    <a:pt x="322801" y="2875"/>
                  </a:lnTo>
                  <a:lnTo>
                    <a:pt x="278218" y="11271"/>
                  </a:lnTo>
                  <a:lnTo>
                    <a:pt x="235697" y="24841"/>
                  </a:lnTo>
                  <a:lnTo>
                    <a:pt x="195584" y="43239"/>
                  </a:lnTo>
                  <a:lnTo>
                    <a:pt x="158225" y="66121"/>
                  </a:lnTo>
                  <a:lnTo>
                    <a:pt x="123966" y="93140"/>
                  </a:lnTo>
                  <a:lnTo>
                    <a:pt x="93152" y="123950"/>
                  </a:lnTo>
                  <a:lnTo>
                    <a:pt x="66130" y="158205"/>
                  </a:lnTo>
                  <a:lnTo>
                    <a:pt x="43245" y="195560"/>
                  </a:lnTo>
                  <a:lnTo>
                    <a:pt x="24844" y="235669"/>
                  </a:lnTo>
                  <a:lnTo>
                    <a:pt x="11272" y="278186"/>
                  </a:lnTo>
                  <a:lnTo>
                    <a:pt x="2875" y="322766"/>
                  </a:lnTo>
                  <a:lnTo>
                    <a:pt x="0" y="369062"/>
                  </a:lnTo>
                  <a:lnTo>
                    <a:pt x="1" y="3774313"/>
                  </a:lnTo>
                  <a:lnTo>
                    <a:pt x="2876" y="3820608"/>
                  </a:lnTo>
                  <a:lnTo>
                    <a:pt x="11273" y="3865188"/>
                  </a:lnTo>
                  <a:lnTo>
                    <a:pt x="24845" y="3907705"/>
                  </a:lnTo>
                  <a:lnTo>
                    <a:pt x="43246" y="3947814"/>
                  </a:lnTo>
                  <a:lnTo>
                    <a:pt x="66130" y="3985169"/>
                  </a:lnTo>
                  <a:lnTo>
                    <a:pt x="93152" y="4019424"/>
                  </a:lnTo>
                  <a:lnTo>
                    <a:pt x="123966" y="4050234"/>
                  </a:lnTo>
                  <a:lnTo>
                    <a:pt x="158225" y="4077253"/>
                  </a:lnTo>
                  <a:lnTo>
                    <a:pt x="195584" y="4100135"/>
                  </a:lnTo>
                  <a:lnTo>
                    <a:pt x="235697" y="4118533"/>
                  </a:lnTo>
                  <a:lnTo>
                    <a:pt x="278218" y="4132103"/>
                  </a:lnTo>
                  <a:lnTo>
                    <a:pt x="322801" y="4140499"/>
                  </a:lnTo>
                  <a:lnTo>
                    <a:pt x="369100" y="4143375"/>
                  </a:lnTo>
                  <a:lnTo>
                    <a:pt x="1845500" y="4143375"/>
                  </a:lnTo>
                  <a:lnTo>
                    <a:pt x="1891796" y="4140499"/>
                  </a:lnTo>
                  <a:lnTo>
                    <a:pt x="1936375" y="4132103"/>
                  </a:lnTo>
                  <a:lnTo>
                    <a:pt x="1978892" y="4118533"/>
                  </a:lnTo>
                  <a:lnTo>
                    <a:pt x="2019001" y="4100135"/>
                  </a:lnTo>
                  <a:lnTo>
                    <a:pt x="2056356" y="4077253"/>
                  </a:lnTo>
                  <a:lnTo>
                    <a:pt x="2090612" y="4050234"/>
                  </a:lnTo>
                  <a:lnTo>
                    <a:pt x="2121422" y="4019424"/>
                  </a:lnTo>
                  <a:lnTo>
                    <a:pt x="2148440" y="3985169"/>
                  </a:lnTo>
                  <a:lnTo>
                    <a:pt x="2171322" y="3947814"/>
                  </a:lnTo>
                  <a:lnTo>
                    <a:pt x="2189721" y="3907705"/>
                  </a:lnTo>
                  <a:lnTo>
                    <a:pt x="2203291" y="3865188"/>
                  </a:lnTo>
                  <a:lnTo>
                    <a:pt x="2211687" y="3820608"/>
                  </a:lnTo>
                  <a:lnTo>
                    <a:pt x="2214562" y="3774313"/>
                  </a:lnTo>
                  <a:lnTo>
                    <a:pt x="2214562" y="369062"/>
                  </a:lnTo>
                  <a:lnTo>
                    <a:pt x="2211687" y="322766"/>
                  </a:lnTo>
                  <a:lnTo>
                    <a:pt x="2203291" y="278186"/>
                  </a:lnTo>
                  <a:lnTo>
                    <a:pt x="2189721" y="235669"/>
                  </a:lnTo>
                  <a:lnTo>
                    <a:pt x="2171322" y="195560"/>
                  </a:lnTo>
                  <a:lnTo>
                    <a:pt x="2148440" y="158205"/>
                  </a:lnTo>
                  <a:lnTo>
                    <a:pt x="2121422" y="123950"/>
                  </a:lnTo>
                  <a:lnTo>
                    <a:pt x="2090612" y="93140"/>
                  </a:lnTo>
                  <a:lnTo>
                    <a:pt x="2056356" y="66121"/>
                  </a:lnTo>
                  <a:lnTo>
                    <a:pt x="2019001" y="43239"/>
                  </a:lnTo>
                  <a:lnTo>
                    <a:pt x="1978892" y="24841"/>
                  </a:lnTo>
                  <a:lnTo>
                    <a:pt x="1936375" y="11271"/>
                  </a:lnTo>
                  <a:lnTo>
                    <a:pt x="1891796" y="2875"/>
                  </a:lnTo>
                  <a:lnTo>
                    <a:pt x="1845500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1437" y="0"/>
              <a:ext cx="2214880" cy="4143375"/>
            </a:xfrm>
            <a:custGeom>
              <a:avLst/>
              <a:gdLst/>
              <a:ahLst/>
              <a:cxnLst/>
              <a:rect l="l" t="t" r="r" b="b"/>
              <a:pathLst>
                <a:path w="2214880" h="4143375">
                  <a:moveTo>
                    <a:pt x="0" y="369062"/>
                  </a:moveTo>
                  <a:lnTo>
                    <a:pt x="2875" y="322766"/>
                  </a:lnTo>
                  <a:lnTo>
                    <a:pt x="11272" y="278186"/>
                  </a:lnTo>
                  <a:lnTo>
                    <a:pt x="24844" y="235669"/>
                  </a:lnTo>
                  <a:lnTo>
                    <a:pt x="43245" y="195560"/>
                  </a:lnTo>
                  <a:lnTo>
                    <a:pt x="66130" y="158205"/>
                  </a:lnTo>
                  <a:lnTo>
                    <a:pt x="93152" y="123950"/>
                  </a:lnTo>
                  <a:lnTo>
                    <a:pt x="123966" y="93140"/>
                  </a:lnTo>
                  <a:lnTo>
                    <a:pt x="158225" y="66121"/>
                  </a:lnTo>
                  <a:lnTo>
                    <a:pt x="195584" y="43239"/>
                  </a:lnTo>
                  <a:lnTo>
                    <a:pt x="235697" y="24841"/>
                  </a:lnTo>
                  <a:lnTo>
                    <a:pt x="278218" y="11271"/>
                  </a:lnTo>
                  <a:lnTo>
                    <a:pt x="322801" y="2875"/>
                  </a:lnTo>
                  <a:lnTo>
                    <a:pt x="369100" y="0"/>
                  </a:lnTo>
                  <a:lnTo>
                    <a:pt x="1845500" y="0"/>
                  </a:lnTo>
                  <a:lnTo>
                    <a:pt x="1891796" y="2875"/>
                  </a:lnTo>
                  <a:lnTo>
                    <a:pt x="1936375" y="11271"/>
                  </a:lnTo>
                  <a:lnTo>
                    <a:pt x="1978892" y="24841"/>
                  </a:lnTo>
                  <a:lnTo>
                    <a:pt x="2019001" y="43239"/>
                  </a:lnTo>
                  <a:lnTo>
                    <a:pt x="2056356" y="66121"/>
                  </a:lnTo>
                  <a:lnTo>
                    <a:pt x="2090612" y="93140"/>
                  </a:lnTo>
                  <a:lnTo>
                    <a:pt x="2121422" y="123950"/>
                  </a:lnTo>
                  <a:lnTo>
                    <a:pt x="2148440" y="158205"/>
                  </a:lnTo>
                  <a:lnTo>
                    <a:pt x="2171322" y="195560"/>
                  </a:lnTo>
                  <a:lnTo>
                    <a:pt x="2189721" y="235669"/>
                  </a:lnTo>
                  <a:lnTo>
                    <a:pt x="2203291" y="278186"/>
                  </a:lnTo>
                  <a:lnTo>
                    <a:pt x="2211687" y="322766"/>
                  </a:lnTo>
                  <a:lnTo>
                    <a:pt x="2214562" y="369062"/>
                  </a:lnTo>
                  <a:lnTo>
                    <a:pt x="2214562" y="3774313"/>
                  </a:lnTo>
                  <a:lnTo>
                    <a:pt x="2211687" y="3820608"/>
                  </a:lnTo>
                  <a:lnTo>
                    <a:pt x="2203291" y="3865188"/>
                  </a:lnTo>
                  <a:lnTo>
                    <a:pt x="2189721" y="3907705"/>
                  </a:lnTo>
                  <a:lnTo>
                    <a:pt x="2171322" y="3947814"/>
                  </a:lnTo>
                  <a:lnTo>
                    <a:pt x="2148440" y="3985169"/>
                  </a:lnTo>
                  <a:lnTo>
                    <a:pt x="2121422" y="4019424"/>
                  </a:lnTo>
                  <a:lnTo>
                    <a:pt x="2090612" y="4050234"/>
                  </a:lnTo>
                  <a:lnTo>
                    <a:pt x="2056356" y="4077253"/>
                  </a:lnTo>
                  <a:lnTo>
                    <a:pt x="2019001" y="4100135"/>
                  </a:lnTo>
                  <a:lnTo>
                    <a:pt x="1978892" y="4118533"/>
                  </a:lnTo>
                  <a:lnTo>
                    <a:pt x="1936375" y="4132103"/>
                  </a:lnTo>
                  <a:lnTo>
                    <a:pt x="1891796" y="4140499"/>
                  </a:lnTo>
                  <a:lnTo>
                    <a:pt x="1845500" y="4143375"/>
                  </a:lnTo>
                  <a:lnTo>
                    <a:pt x="369100" y="4143375"/>
                  </a:lnTo>
                  <a:lnTo>
                    <a:pt x="322801" y="4140499"/>
                  </a:lnTo>
                  <a:lnTo>
                    <a:pt x="278218" y="4132103"/>
                  </a:lnTo>
                  <a:lnTo>
                    <a:pt x="235697" y="4118533"/>
                  </a:lnTo>
                  <a:lnTo>
                    <a:pt x="195584" y="4100135"/>
                  </a:lnTo>
                  <a:lnTo>
                    <a:pt x="158225" y="4077253"/>
                  </a:lnTo>
                  <a:lnTo>
                    <a:pt x="123966" y="4050234"/>
                  </a:lnTo>
                  <a:lnTo>
                    <a:pt x="93152" y="4019424"/>
                  </a:lnTo>
                  <a:lnTo>
                    <a:pt x="66130" y="3985169"/>
                  </a:lnTo>
                  <a:lnTo>
                    <a:pt x="43246" y="3947814"/>
                  </a:lnTo>
                  <a:lnTo>
                    <a:pt x="24845" y="3907705"/>
                  </a:lnTo>
                  <a:lnTo>
                    <a:pt x="11273" y="3865188"/>
                  </a:lnTo>
                  <a:lnTo>
                    <a:pt x="2876" y="3820608"/>
                  </a:lnTo>
                  <a:lnTo>
                    <a:pt x="1" y="3774313"/>
                  </a:lnTo>
                  <a:lnTo>
                    <a:pt x="0" y="369062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6988175" y="201676"/>
            <a:ext cx="2025650" cy="3740150"/>
            <a:chOff x="6988175" y="201676"/>
            <a:chExt cx="2025650" cy="3740150"/>
          </a:xfrm>
        </p:grpSpPr>
        <p:sp>
          <p:nvSpPr>
            <p:cNvPr id="6" name="object 6"/>
            <p:cNvSpPr/>
            <p:nvPr/>
          </p:nvSpPr>
          <p:spPr>
            <a:xfrm>
              <a:off x="7000875" y="214376"/>
              <a:ext cx="2000250" cy="3714750"/>
            </a:xfrm>
            <a:custGeom>
              <a:avLst/>
              <a:gdLst/>
              <a:ahLst/>
              <a:cxnLst/>
              <a:rect l="l" t="t" r="r" b="b"/>
              <a:pathLst>
                <a:path w="2000250" h="3714750">
                  <a:moveTo>
                    <a:pt x="1666875" y="0"/>
                  </a:moveTo>
                  <a:lnTo>
                    <a:pt x="333375" y="0"/>
                  </a:lnTo>
                  <a:lnTo>
                    <a:pt x="284104" y="3613"/>
                  </a:lnTo>
                  <a:lnTo>
                    <a:pt x="237080" y="14112"/>
                  </a:lnTo>
                  <a:lnTo>
                    <a:pt x="192818" y="30979"/>
                  </a:lnTo>
                  <a:lnTo>
                    <a:pt x="151834" y="53700"/>
                  </a:lnTo>
                  <a:lnTo>
                    <a:pt x="114643" y="81760"/>
                  </a:lnTo>
                  <a:lnTo>
                    <a:pt x="81760" y="114643"/>
                  </a:lnTo>
                  <a:lnTo>
                    <a:pt x="53700" y="151834"/>
                  </a:lnTo>
                  <a:lnTo>
                    <a:pt x="30979" y="192818"/>
                  </a:lnTo>
                  <a:lnTo>
                    <a:pt x="14112" y="237080"/>
                  </a:lnTo>
                  <a:lnTo>
                    <a:pt x="3613" y="284104"/>
                  </a:lnTo>
                  <a:lnTo>
                    <a:pt x="0" y="333375"/>
                  </a:lnTo>
                  <a:lnTo>
                    <a:pt x="0" y="3381248"/>
                  </a:lnTo>
                  <a:lnTo>
                    <a:pt x="3613" y="3430521"/>
                  </a:lnTo>
                  <a:lnTo>
                    <a:pt x="14112" y="3477553"/>
                  </a:lnTo>
                  <a:lnTo>
                    <a:pt x="30979" y="3521827"/>
                  </a:lnTo>
                  <a:lnTo>
                    <a:pt x="53700" y="3562826"/>
                  </a:lnTo>
                  <a:lnTo>
                    <a:pt x="81760" y="3600034"/>
                  </a:lnTo>
                  <a:lnTo>
                    <a:pt x="114643" y="3632934"/>
                  </a:lnTo>
                  <a:lnTo>
                    <a:pt x="151834" y="3661011"/>
                  </a:lnTo>
                  <a:lnTo>
                    <a:pt x="192818" y="3683747"/>
                  </a:lnTo>
                  <a:lnTo>
                    <a:pt x="237080" y="3700626"/>
                  </a:lnTo>
                  <a:lnTo>
                    <a:pt x="284104" y="3711133"/>
                  </a:lnTo>
                  <a:lnTo>
                    <a:pt x="333375" y="3714750"/>
                  </a:lnTo>
                  <a:lnTo>
                    <a:pt x="1666875" y="3714750"/>
                  </a:lnTo>
                  <a:lnTo>
                    <a:pt x="1716145" y="3711133"/>
                  </a:lnTo>
                  <a:lnTo>
                    <a:pt x="1763169" y="3700626"/>
                  </a:lnTo>
                  <a:lnTo>
                    <a:pt x="1807431" y="3683747"/>
                  </a:lnTo>
                  <a:lnTo>
                    <a:pt x="1848415" y="3661011"/>
                  </a:lnTo>
                  <a:lnTo>
                    <a:pt x="1885606" y="3632934"/>
                  </a:lnTo>
                  <a:lnTo>
                    <a:pt x="1918489" y="3600034"/>
                  </a:lnTo>
                  <a:lnTo>
                    <a:pt x="1946549" y="3562826"/>
                  </a:lnTo>
                  <a:lnTo>
                    <a:pt x="1969270" y="3521827"/>
                  </a:lnTo>
                  <a:lnTo>
                    <a:pt x="1986137" y="3477553"/>
                  </a:lnTo>
                  <a:lnTo>
                    <a:pt x="1996636" y="3430521"/>
                  </a:lnTo>
                  <a:lnTo>
                    <a:pt x="2000250" y="3381248"/>
                  </a:lnTo>
                  <a:lnTo>
                    <a:pt x="2000250" y="333375"/>
                  </a:lnTo>
                  <a:lnTo>
                    <a:pt x="1996636" y="284104"/>
                  </a:lnTo>
                  <a:lnTo>
                    <a:pt x="1986137" y="237080"/>
                  </a:lnTo>
                  <a:lnTo>
                    <a:pt x="1969270" y="192818"/>
                  </a:lnTo>
                  <a:lnTo>
                    <a:pt x="1946549" y="151834"/>
                  </a:lnTo>
                  <a:lnTo>
                    <a:pt x="1918489" y="114643"/>
                  </a:lnTo>
                  <a:lnTo>
                    <a:pt x="1885606" y="81760"/>
                  </a:lnTo>
                  <a:lnTo>
                    <a:pt x="1848415" y="53700"/>
                  </a:lnTo>
                  <a:lnTo>
                    <a:pt x="1807431" y="30979"/>
                  </a:lnTo>
                  <a:lnTo>
                    <a:pt x="1763169" y="14112"/>
                  </a:lnTo>
                  <a:lnTo>
                    <a:pt x="1716145" y="3613"/>
                  </a:lnTo>
                  <a:lnTo>
                    <a:pt x="1666875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000875" y="214376"/>
              <a:ext cx="2000250" cy="3714750"/>
            </a:xfrm>
            <a:custGeom>
              <a:avLst/>
              <a:gdLst/>
              <a:ahLst/>
              <a:cxnLst/>
              <a:rect l="l" t="t" r="r" b="b"/>
              <a:pathLst>
                <a:path w="2000250" h="3714750">
                  <a:moveTo>
                    <a:pt x="0" y="333375"/>
                  </a:moveTo>
                  <a:lnTo>
                    <a:pt x="3613" y="284104"/>
                  </a:lnTo>
                  <a:lnTo>
                    <a:pt x="14112" y="237080"/>
                  </a:lnTo>
                  <a:lnTo>
                    <a:pt x="30979" y="192818"/>
                  </a:lnTo>
                  <a:lnTo>
                    <a:pt x="53700" y="151834"/>
                  </a:lnTo>
                  <a:lnTo>
                    <a:pt x="81760" y="114643"/>
                  </a:lnTo>
                  <a:lnTo>
                    <a:pt x="114643" y="81760"/>
                  </a:lnTo>
                  <a:lnTo>
                    <a:pt x="151834" y="53700"/>
                  </a:lnTo>
                  <a:lnTo>
                    <a:pt x="192818" y="30979"/>
                  </a:lnTo>
                  <a:lnTo>
                    <a:pt x="237080" y="14112"/>
                  </a:lnTo>
                  <a:lnTo>
                    <a:pt x="284104" y="3613"/>
                  </a:lnTo>
                  <a:lnTo>
                    <a:pt x="333375" y="0"/>
                  </a:lnTo>
                  <a:lnTo>
                    <a:pt x="1666875" y="0"/>
                  </a:lnTo>
                  <a:lnTo>
                    <a:pt x="1716145" y="3613"/>
                  </a:lnTo>
                  <a:lnTo>
                    <a:pt x="1763169" y="14112"/>
                  </a:lnTo>
                  <a:lnTo>
                    <a:pt x="1807431" y="30979"/>
                  </a:lnTo>
                  <a:lnTo>
                    <a:pt x="1848415" y="53700"/>
                  </a:lnTo>
                  <a:lnTo>
                    <a:pt x="1885606" y="81760"/>
                  </a:lnTo>
                  <a:lnTo>
                    <a:pt x="1918489" y="114643"/>
                  </a:lnTo>
                  <a:lnTo>
                    <a:pt x="1946549" y="151834"/>
                  </a:lnTo>
                  <a:lnTo>
                    <a:pt x="1969270" y="192818"/>
                  </a:lnTo>
                  <a:lnTo>
                    <a:pt x="1986137" y="237080"/>
                  </a:lnTo>
                  <a:lnTo>
                    <a:pt x="1996636" y="284104"/>
                  </a:lnTo>
                  <a:lnTo>
                    <a:pt x="2000250" y="333375"/>
                  </a:lnTo>
                  <a:lnTo>
                    <a:pt x="2000250" y="3381248"/>
                  </a:lnTo>
                  <a:lnTo>
                    <a:pt x="1996636" y="3430521"/>
                  </a:lnTo>
                  <a:lnTo>
                    <a:pt x="1986137" y="3477553"/>
                  </a:lnTo>
                  <a:lnTo>
                    <a:pt x="1969270" y="3521827"/>
                  </a:lnTo>
                  <a:lnTo>
                    <a:pt x="1946549" y="3562826"/>
                  </a:lnTo>
                  <a:lnTo>
                    <a:pt x="1918489" y="3600034"/>
                  </a:lnTo>
                  <a:lnTo>
                    <a:pt x="1885606" y="3632934"/>
                  </a:lnTo>
                  <a:lnTo>
                    <a:pt x="1848415" y="3661011"/>
                  </a:lnTo>
                  <a:lnTo>
                    <a:pt x="1807431" y="3683747"/>
                  </a:lnTo>
                  <a:lnTo>
                    <a:pt x="1763169" y="3700626"/>
                  </a:lnTo>
                  <a:lnTo>
                    <a:pt x="1716145" y="3711133"/>
                  </a:lnTo>
                  <a:lnTo>
                    <a:pt x="1666875" y="3714750"/>
                  </a:lnTo>
                  <a:lnTo>
                    <a:pt x="333375" y="3714750"/>
                  </a:lnTo>
                  <a:lnTo>
                    <a:pt x="284104" y="3711133"/>
                  </a:lnTo>
                  <a:lnTo>
                    <a:pt x="237080" y="3700626"/>
                  </a:lnTo>
                  <a:lnTo>
                    <a:pt x="192818" y="3683747"/>
                  </a:lnTo>
                  <a:lnTo>
                    <a:pt x="151834" y="3661011"/>
                  </a:lnTo>
                  <a:lnTo>
                    <a:pt x="114643" y="3632934"/>
                  </a:lnTo>
                  <a:lnTo>
                    <a:pt x="81760" y="3600034"/>
                  </a:lnTo>
                  <a:lnTo>
                    <a:pt x="53700" y="3562826"/>
                  </a:lnTo>
                  <a:lnTo>
                    <a:pt x="30979" y="3521827"/>
                  </a:lnTo>
                  <a:lnTo>
                    <a:pt x="14112" y="3477553"/>
                  </a:lnTo>
                  <a:lnTo>
                    <a:pt x="3613" y="3430521"/>
                  </a:lnTo>
                  <a:lnTo>
                    <a:pt x="0" y="3381248"/>
                  </a:lnTo>
                  <a:lnTo>
                    <a:pt x="0" y="333375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187945" y="315036"/>
            <a:ext cx="16275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5" dirty="0">
                <a:solidFill>
                  <a:srgbClr val="001F5F"/>
                </a:solidFill>
                <a:latin typeface="Calibri"/>
                <a:cs typeface="Calibri"/>
              </a:rPr>
              <a:t>OUT</a:t>
            </a:r>
            <a:r>
              <a:rPr sz="3600" b="1" spc="-1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UT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844800" y="487298"/>
            <a:ext cx="3526154" cy="3240405"/>
            <a:chOff x="2844800" y="487298"/>
            <a:chExt cx="3526154" cy="3240405"/>
          </a:xfrm>
        </p:grpSpPr>
        <p:sp>
          <p:nvSpPr>
            <p:cNvPr id="10" name="object 10"/>
            <p:cNvSpPr/>
            <p:nvPr/>
          </p:nvSpPr>
          <p:spPr>
            <a:xfrm>
              <a:off x="2857500" y="500379"/>
              <a:ext cx="3500754" cy="3214370"/>
            </a:xfrm>
            <a:custGeom>
              <a:avLst/>
              <a:gdLst/>
              <a:ahLst/>
              <a:cxnLst/>
              <a:rect l="l" t="t" r="r" b="b"/>
              <a:pathLst>
                <a:path w="3500754" h="3214370">
                  <a:moveTo>
                    <a:pt x="3500501" y="0"/>
                  </a:moveTo>
                  <a:lnTo>
                    <a:pt x="3369945" y="0"/>
                  </a:lnTo>
                  <a:lnTo>
                    <a:pt x="3369945" y="130810"/>
                  </a:lnTo>
                  <a:lnTo>
                    <a:pt x="3369945" y="3083560"/>
                  </a:lnTo>
                  <a:lnTo>
                    <a:pt x="130556" y="3083560"/>
                  </a:lnTo>
                  <a:lnTo>
                    <a:pt x="130556" y="130810"/>
                  </a:lnTo>
                  <a:lnTo>
                    <a:pt x="3369945" y="130810"/>
                  </a:lnTo>
                  <a:lnTo>
                    <a:pt x="3369945" y="0"/>
                  </a:lnTo>
                  <a:lnTo>
                    <a:pt x="0" y="0"/>
                  </a:lnTo>
                  <a:lnTo>
                    <a:pt x="0" y="130810"/>
                  </a:lnTo>
                  <a:lnTo>
                    <a:pt x="0" y="3083560"/>
                  </a:lnTo>
                  <a:lnTo>
                    <a:pt x="0" y="3214370"/>
                  </a:lnTo>
                  <a:lnTo>
                    <a:pt x="3500501" y="3214370"/>
                  </a:lnTo>
                  <a:lnTo>
                    <a:pt x="3500501" y="3083826"/>
                  </a:lnTo>
                  <a:lnTo>
                    <a:pt x="3500501" y="3083560"/>
                  </a:lnTo>
                  <a:lnTo>
                    <a:pt x="3500501" y="130810"/>
                  </a:lnTo>
                  <a:lnTo>
                    <a:pt x="3500501" y="130175"/>
                  </a:lnTo>
                  <a:lnTo>
                    <a:pt x="3500501" y="0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857500" y="499998"/>
              <a:ext cx="3500754" cy="3215005"/>
            </a:xfrm>
            <a:custGeom>
              <a:avLst/>
              <a:gdLst/>
              <a:ahLst/>
              <a:cxnLst/>
              <a:rect l="l" t="t" r="r" b="b"/>
              <a:pathLst>
                <a:path w="3500754" h="3215004">
                  <a:moveTo>
                    <a:pt x="0" y="0"/>
                  </a:moveTo>
                  <a:lnTo>
                    <a:pt x="3500501" y="0"/>
                  </a:lnTo>
                  <a:lnTo>
                    <a:pt x="3500501" y="3214751"/>
                  </a:lnTo>
                  <a:lnTo>
                    <a:pt x="0" y="3214751"/>
                  </a:lnTo>
                  <a:lnTo>
                    <a:pt x="0" y="0"/>
                  </a:lnTo>
                  <a:close/>
                </a:path>
                <a:path w="3500754" h="3215004">
                  <a:moveTo>
                    <a:pt x="130556" y="130555"/>
                  </a:moveTo>
                  <a:lnTo>
                    <a:pt x="130556" y="3084195"/>
                  </a:lnTo>
                  <a:lnTo>
                    <a:pt x="3369945" y="3084195"/>
                  </a:lnTo>
                  <a:lnTo>
                    <a:pt x="3369945" y="130555"/>
                  </a:lnTo>
                  <a:lnTo>
                    <a:pt x="130556" y="13055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714750" y="857249"/>
              <a:ext cx="1786255" cy="857250"/>
            </a:xfrm>
            <a:custGeom>
              <a:avLst/>
              <a:gdLst/>
              <a:ahLst/>
              <a:cxnLst/>
              <a:rect l="l" t="t" r="r" b="b"/>
              <a:pathLst>
                <a:path w="1786254" h="857250">
                  <a:moveTo>
                    <a:pt x="1643126" y="0"/>
                  </a:moveTo>
                  <a:lnTo>
                    <a:pt x="142875" y="0"/>
                  </a:lnTo>
                  <a:lnTo>
                    <a:pt x="97731" y="7287"/>
                  </a:lnTo>
                  <a:lnTo>
                    <a:pt x="58512" y="27578"/>
                  </a:lnTo>
                  <a:lnTo>
                    <a:pt x="27578" y="58512"/>
                  </a:lnTo>
                  <a:lnTo>
                    <a:pt x="7287" y="97731"/>
                  </a:lnTo>
                  <a:lnTo>
                    <a:pt x="0" y="142875"/>
                  </a:lnTo>
                  <a:lnTo>
                    <a:pt x="0" y="714375"/>
                  </a:lnTo>
                  <a:lnTo>
                    <a:pt x="7287" y="759518"/>
                  </a:lnTo>
                  <a:lnTo>
                    <a:pt x="27578" y="798737"/>
                  </a:lnTo>
                  <a:lnTo>
                    <a:pt x="58512" y="829671"/>
                  </a:lnTo>
                  <a:lnTo>
                    <a:pt x="97731" y="849962"/>
                  </a:lnTo>
                  <a:lnTo>
                    <a:pt x="142875" y="857250"/>
                  </a:lnTo>
                  <a:lnTo>
                    <a:pt x="1643126" y="857250"/>
                  </a:lnTo>
                  <a:lnTo>
                    <a:pt x="1688269" y="849962"/>
                  </a:lnTo>
                  <a:lnTo>
                    <a:pt x="1727488" y="829671"/>
                  </a:lnTo>
                  <a:lnTo>
                    <a:pt x="1758422" y="798737"/>
                  </a:lnTo>
                  <a:lnTo>
                    <a:pt x="1778713" y="759518"/>
                  </a:lnTo>
                  <a:lnTo>
                    <a:pt x="1786001" y="714375"/>
                  </a:lnTo>
                  <a:lnTo>
                    <a:pt x="1786001" y="142875"/>
                  </a:lnTo>
                  <a:lnTo>
                    <a:pt x="1778713" y="97731"/>
                  </a:lnTo>
                  <a:lnTo>
                    <a:pt x="1758422" y="58512"/>
                  </a:lnTo>
                  <a:lnTo>
                    <a:pt x="1727488" y="27578"/>
                  </a:lnTo>
                  <a:lnTo>
                    <a:pt x="1688269" y="7287"/>
                  </a:lnTo>
                  <a:lnTo>
                    <a:pt x="1643126" y="0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3714750" y="857249"/>
              <a:ext cx="1786255" cy="857250"/>
            </a:xfrm>
            <a:custGeom>
              <a:avLst/>
              <a:gdLst/>
              <a:ahLst/>
              <a:cxnLst/>
              <a:rect l="l" t="t" r="r" b="b"/>
              <a:pathLst>
                <a:path w="1786254" h="857250">
                  <a:moveTo>
                    <a:pt x="0" y="142875"/>
                  </a:moveTo>
                  <a:lnTo>
                    <a:pt x="7287" y="97731"/>
                  </a:lnTo>
                  <a:lnTo>
                    <a:pt x="27578" y="58512"/>
                  </a:lnTo>
                  <a:lnTo>
                    <a:pt x="58512" y="27578"/>
                  </a:lnTo>
                  <a:lnTo>
                    <a:pt x="97731" y="7287"/>
                  </a:lnTo>
                  <a:lnTo>
                    <a:pt x="142875" y="0"/>
                  </a:lnTo>
                  <a:lnTo>
                    <a:pt x="1643126" y="0"/>
                  </a:lnTo>
                  <a:lnTo>
                    <a:pt x="1688269" y="7287"/>
                  </a:lnTo>
                  <a:lnTo>
                    <a:pt x="1727488" y="27578"/>
                  </a:lnTo>
                  <a:lnTo>
                    <a:pt x="1758422" y="58512"/>
                  </a:lnTo>
                  <a:lnTo>
                    <a:pt x="1778713" y="97731"/>
                  </a:lnTo>
                  <a:lnTo>
                    <a:pt x="1786001" y="142875"/>
                  </a:lnTo>
                  <a:lnTo>
                    <a:pt x="1786001" y="714375"/>
                  </a:lnTo>
                  <a:lnTo>
                    <a:pt x="1778713" y="759518"/>
                  </a:lnTo>
                  <a:lnTo>
                    <a:pt x="1758422" y="798737"/>
                  </a:lnTo>
                  <a:lnTo>
                    <a:pt x="1727488" y="829671"/>
                  </a:lnTo>
                  <a:lnTo>
                    <a:pt x="1688269" y="849962"/>
                  </a:lnTo>
                  <a:lnTo>
                    <a:pt x="1643126" y="857250"/>
                  </a:lnTo>
                  <a:lnTo>
                    <a:pt x="142875" y="857250"/>
                  </a:lnTo>
                  <a:lnTo>
                    <a:pt x="97731" y="849962"/>
                  </a:lnTo>
                  <a:lnTo>
                    <a:pt x="58512" y="829671"/>
                  </a:lnTo>
                  <a:lnTo>
                    <a:pt x="27578" y="798737"/>
                  </a:lnTo>
                  <a:lnTo>
                    <a:pt x="7287" y="759518"/>
                  </a:lnTo>
                  <a:lnTo>
                    <a:pt x="0" y="714375"/>
                  </a:lnTo>
                  <a:lnTo>
                    <a:pt x="0" y="1428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4229353" y="969136"/>
            <a:ext cx="7715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3600" b="1" spc="-80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endParaRPr sz="36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773423" y="2273300"/>
            <a:ext cx="1811655" cy="882650"/>
            <a:chOff x="3773423" y="2273300"/>
            <a:chExt cx="1811655" cy="882650"/>
          </a:xfrm>
        </p:grpSpPr>
        <p:sp>
          <p:nvSpPr>
            <p:cNvPr id="16" name="object 16"/>
            <p:cNvSpPr/>
            <p:nvPr/>
          </p:nvSpPr>
          <p:spPr>
            <a:xfrm>
              <a:off x="3786123" y="2286000"/>
              <a:ext cx="1786255" cy="857250"/>
            </a:xfrm>
            <a:custGeom>
              <a:avLst/>
              <a:gdLst/>
              <a:ahLst/>
              <a:cxnLst/>
              <a:rect l="l" t="t" r="r" b="b"/>
              <a:pathLst>
                <a:path w="1786254" h="857250">
                  <a:moveTo>
                    <a:pt x="1643126" y="0"/>
                  </a:moveTo>
                  <a:lnTo>
                    <a:pt x="142875" y="0"/>
                  </a:lnTo>
                  <a:lnTo>
                    <a:pt x="97731" y="7287"/>
                  </a:lnTo>
                  <a:lnTo>
                    <a:pt x="58512" y="27578"/>
                  </a:lnTo>
                  <a:lnTo>
                    <a:pt x="27578" y="58512"/>
                  </a:lnTo>
                  <a:lnTo>
                    <a:pt x="7287" y="97731"/>
                  </a:lnTo>
                  <a:lnTo>
                    <a:pt x="0" y="142875"/>
                  </a:lnTo>
                  <a:lnTo>
                    <a:pt x="0" y="714375"/>
                  </a:lnTo>
                  <a:lnTo>
                    <a:pt x="7287" y="759518"/>
                  </a:lnTo>
                  <a:lnTo>
                    <a:pt x="27578" y="798737"/>
                  </a:lnTo>
                  <a:lnTo>
                    <a:pt x="58512" y="829671"/>
                  </a:lnTo>
                  <a:lnTo>
                    <a:pt x="97731" y="849962"/>
                  </a:lnTo>
                  <a:lnTo>
                    <a:pt x="142875" y="857250"/>
                  </a:lnTo>
                  <a:lnTo>
                    <a:pt x="1643126" y="857250"/>
                  </a:lnTo>
                  <a:lnTo>
                    <a:pt x="1688269" y="849962"/>
                  </a:lnTo>
                  <a:lnTo>
                    <a:pt x="1727488" y="829671"/>
                  </a:lnTo>
                  <a:lnTo>
                    <a:pt x="1758422" y="798737"/>
                  </a:lnTo>
                  <a:lnTo>
                    <a:pt x="1778713" y="759518"/>
                  </a:lnTo>
                  <a:lnTo>
                    <a:pt x="1786001" y="714375"/>
                  </a:lnTo>
                  <a:lnTo>
                    <a:pt x="1786001" y="142875"/>
                  </a:lnTo>
                  <a:lnTo>
                    <a:pt x="1778713" y="97731"/>
                  </a:lnTo>
                  <a:lnTo>
                    <a:pt x="1758422" y="58512"/>
                  </a:lnTo>
                  <a:lnTo>
                    <a:pt x="1727488" y="27578"/>
                  </a:lnTo>
                  <a:lnTo>
                    <a:pt x="1688269" y="7287"/>
                  </a:lnTo>
                  <a:lnTo>
                    <a:pt x="1643126" y="0"/>
                  </a:lnTo>
                  <a:close/>
                </a:path>
              </a:pathLst>
            </a:custGeom>
            <a:solidFill>
              <a:srgbClr val="94373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786123" y="2286000"/>
              <a:ext cx="1786255" cy="857250"/>
            </a:xfrm>
            <a:custGeom>
              <a:avLst/>
              <a:gdLst/>
              <a:ahLst/>
              <a:cxnLst/>
              <a:rect l="l" t="t" r="r" b="b"/>
              <a:pathLst>
                <a:path w="1786254" h="857250">
                  <a:moveTo>
                    <a:pt x="0" y="142875"/>
                  </a:moveTo>
                  <a:lnTo>
                    <a:pt x="7287" y="97731"/>
                  </a:lnTo>
                  <a:lnTo>
                    <a:pt x="27578" y="58512"/>
                  </a:lnTo>
                  <a:lnTo>
                    <a:pt x="58512" y="27578"/>
                  </a:lnTo>
                  <a:lnTo>
                    <a:pt x="97731" y="7287"/>
                  </a:lnTo>
                  <a:lnTo>
                    <a:pt x="142875" y="0"/>
                  </a:lnTo>
                  <a:lnTo>
                    <a:pt x="1643126" y="0"/>
                  </a:lnTo>
                  <a:lnTo>
                    <a:pt x="1688269" y="7287"/>
                  </a:lnTo>
                  <a:lnTo>
                    <a:pt x="1727488" y="27578"/>
                  </a:lnTo>
                  <a:lnTo>
                    <a:pt x="1758422" y="58512"/>
                  </a:lnTo>
                  <a:lnTo>
                    <a:pt x="1778713" y="97731"/>
                  </a:lnTo>
                  <a:lnTo>
                    <a:pt x="1786001" y="142875"/>
                  </a:lnTo>
                  <a:lnTo>
                    <a:pt x="1786001" y="714375"/>
                  </a:lnTo>
                  <a:lnTo>
                    <a:pt x="1778713" y="759518"/>
                  </a:lnTo>
                  <a:lnTo>
                    <a:pt x="1758422" y="798737"/>
                  </a:lnTo>
                  <a:lnTo>
                    <a:pt x="1727488" y="829671"/>
                  </a:lnTo>
                  <a:lnTo>
                    <a:pt x="1688269" y="849962"/>
                  </a:lnTo>
                  <a:lnTo>
                    <a:pt x="1643126" y="857250"/>
                  </a:lnTo>
                  <a:lnTo>
                    <a:pt x="142875" y="857250"/>
                  </a:lnTo>
                  <a:lnTo>
                    <a:pt x="97731" y="849962"/>
                  </a:lnTo>
                  <a:lnTo>
                    <a:pt x="58512" y="829671"/>
                  </a:lnTo>
                  <a:lnTo>
                    <a:pt x="27578" y="798737"/>
                  </a:lnTo>
                  <a:lnTo>
                    <a:pt x="7287" y="759518"/>
                  </a:lnTo>
                  <a:lnTo>
                    <a:pt x="0" y="714375"/>
                  </a:lnTo>
                  <a:lnTo>
                    <a:pt x="0" y="142875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4410455" y="2397963"/>
            <a:ext cx="55245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FFFFFF"/>
                </a:solidFill>
                <a:latin typeface="Calibri"/>
                <a:cs typeface="Calibri"/>
              </a:rPr>
              <a:t>CU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4125214" y="0"/>
            <a:ext cx="89471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none" spc="-10" dirty="0"/>
              <a:t>CPU</a:t>
            </a:r>
            <a:endParaRPr sz="4000"/>
          </a:p>
        </p:txBody>
      </p:sp>
      <p:sp>
        <p:nvSpPr>
          <p:cNvPr id="20" name="object 20"/>
          <p:cNvSpPr/>
          <p:nvPr/>
        </p:nvSpPr>
        <p:spPr>
          <a:xfrm>
            <a:off x="2214499" y="1786635"/>
            <a:ext cx="4786630" cy="2357120"/>
          </a:xfrm>
          <a:custGeom>
            <a:avLst/>
            <a:gdLst/>
            <a:ahLst/>
            <a:cxnLst/>
            <a:rect l="l" t="t" r="r" b="b"/>
            <a:pathLst>
              <a:path w="4786630" h="2357120">
                <a:moveTo>
                  <a:pt x="643128" y="142240"/>
                </a:moveTo>
                <a:lnTo>
                  <a:pt x="593928" y="113538"/>
                </a:lnTo>
                <a:lnTo>
                  <a:pt x="429387" y="17526"/>
                </a:lnTo>
                <a:lnTo>
                  <a:pt x="418604" y="13830"/>
                </a:lnTo>
                <a:lnTo>
                  <a:pt x="407682" y="14528"/>
                </a:lnTo>
                <a:lnTo>
                  <a:pt x="397827" y="19304"/>
                </a:lnTo>
                <a:lnTo>
                  <a:pt x="390271" y="27813"/>
                </a:lnTo>
                <a:lnTo>
                  <a:pt x="386588" y="38531"/>
                </a:lnTo>
                <a:lnTo>
                  <a:pt x="387311" y="49453"/>
                </a:lnTo>
                <a:lnTo>
                  <a:pt x="392087" y="59309"/>
                </a:lnTo>
                <a:lnTo>
                  <a:pt x="400558" y="66802"/>
                </a:lnTo>
                <a:lnTo>
                  <a:pt x="480618" y="113538"/>
                </a:lnTo>
                <a:lnTo>
                  <a:pt x="0" y="113538"/>
                </a:lnTo>
                <a:lnTo>
                  <a:pt x="0" y="170688"/>
                </a:lnTo>
                <a:lnTo>
                  <a:pt x="480834" y="170688"/>
                </a:lnTo>
                <a:lnTo>
                  <a:pt x="400558" y="217551"/>
                </a:lnTo>
                <a:lnTo>
                  <a:pt x="392087" y="225056"/>
                </a:lnTo>
                <a:lnTo>
                  <a:pt x="387311" y="234911"/>
                </a:lnTo>
                <a:lnTo>
                  <a:pt x="386588" y="245833"/>
                </a:lnTo>
                <a:lnTo>
                  <a:pt x="390271" y="256540"/>
                </a:lnTo>
                <a:lnTo>
                  <a:pt x="397827" y="265061"/>
                </a:lnTo>
                <a:lnTo>
                  <a:pt x="407682" y="269836"/>
                </a:lnTo>
                <a:lnTo>
                  <a:pt x="418604" y="270535"/>
                </a:lnTo>
                <a:lnTo>
                  <a:pt x="429387" y="266827"/>
                </a:lnTo>
                <a:lnTo>
                  <a:pt x="594321" y="170688"/>
                </a:lnTo>
                <a:lnTo>
                  <a:pt x="643128" y="142240"/>
                </a:lnTo>
                <a:close/>
              </a:path>
              <a:path w="4786630" h="2357120">
                <a:moveTo>
                  <a:pt x="2129040" y="2132609"/>
                </a:moveTo>
                <a:lnTo>
                  <a:pt x="2128355" y="2121687"/>
                </a:lnTo>
                <a:lnTo>
                  <a:pt x="2123630" y="2111832"/>
                </a:lnTo>
                <a:lnTo>
                  <a:pt x="2115185" y="2104263"/>
                </a:lnTo>
                <a:lnTo>
                  <a:pt x="2104453" y="2100567"/>
                </a:lnTo>
                <a:lnTo>
                  <a:pt x="2093531" y="2101253"/>
                </a:lnTo>
                <a:lnTo>
                  <a:pt x="2083638" y="2105977"/>
                </a:lnTo>
                <a:lnTo>
                  <a:pt x="2076069" y="2114423"/>
                </a:lnTo>
                <a:lnTo>
                  <a:pt x="2029167" y="2194522"/>
                </a:lnTo>
                <a:lnTo>
                  <a:pt x="2029714" y="1928114"/>
                </a:lnTo>
                <a:lnTo>
                  <a:pt x="1972564" y="1928114"/>
                </a:lnTo>
                <a:lnTo>
                  <a:pt x="1972208" y="2100211"/>
                </a:lnTo>
                <a:lnTo>
                  <a:pt x="1972094" y="2194522"/>
                </a:lnTo>
                <a:lnTo>
                  <a:pt x="1972017" y="2194382"/>
                </a:lnTo>
                <a:lnTo>
                  <a:pt x="1925447" y="2114169"/>
                </a:lnTo>
                <a:lnTo>
                  <a:pt x="1917877" y="2105710"/>
                </a:lnTo>
                <a:lnTo>
                  <a:pt x="1908022" y="2100935"/>
                </a:lnTo>
                <a:lnTo>
                  <a:pt x="1897100" y="2100211"/>
                </a:lnTo>
                <a:lnTo>
                  <a:pt x="1886331" y="2103882"/>
                </a:lnTo>
                <a:lnTo>
                  <a:pt x="1877860" y="2111387"/>
                </a:lnTo>
                <a:lnTo>
                  <a:pt x="1873084" y="2121243"/>
                </a:lnTo>
                <a:lnTo>
                  <a:pt x="1872361" y="2132165"/>
                </a:lnTo>
                <a:lnTo>
                  <a:pt x="1876044" y="2142871"/>
                </a:lnTo>
                <a:lnTo>
                  <a:pt x="2000250" y="2356866"/>
                </a:lnTo>
                <a:lnTo>
                  <a:pt x="2033435" y="2300224"/>
                </a:lnTo>
                <a:lnTo>
                  <a:pt x="2125345" y="2143379"/>
                </a:lnTo>
                <a:lnTo>
                  <a:pt x="2129040" y="2132609"/>
                </a:lnTo>
                <a:close/>
              </a:path>
              <a:path w="4786630" h="2357120">
                <a:moveTo>
                  <a:pt x="2200033" y="276174"/>
                </a:moveTo>
                <a:lnTo>
                  <a:pt x="2199348" y="265239"/>
                </a:lnTo>
                <a:lnTo>
                  <a:pt x="2194623" y="255358"/>
                </a:lnTo>
                <a:lnTo>
                  <a:pt x="2186178" y="247777"/>
                </a:lnTo>
                <a:lnTo>
                  <a:pt x="2175446" y="244081"/>
                </a:lnTo>
                <a:lnTo>
                  <a:pt x="2164524" y="244767"/>
                </a:lnTo>
                <a:lnTo>
                  <a:pt x="2154631" y="249491"/>
                </a:lnTo>
                <a:lnTo>
                  <a:pt x="2147062" y="257937"/>
                </a:lnTo>
                <a:lnTo>
                  <a:pt x="2100021" y="337997"/>
                </a:lnTo>
                <a:lnTo>
                  <a:pt x="2101088" y="127"/>
                </a:lnTo>
                <a:lnTo>
                  <a:pt x="2043938" y="0"/>
                </a:lnTo>
                <a:lnTo>
                  <a:pt x="2042871" y="337667"/>
                </a:lnTo>
                <a:lnTo>
                  <a:pt x="1996440" y="257429"/>
                </a:lnTo>
                <a:lnTo>
                  <a:pt x="1988870" y="248970"/>
                </a:lnTo>
                <a:lnTo>
                  <a:pt x="1979015" y="244182"/>
                </a:lnTo>
                <a:lnTo>
                  <a:pt x="1968093" y="243420"/>
                </a:lnTo>
                <a:lnTo>
                  <a:pt x="1957324" y="247015"/>
                </a:lnTo>
                <a:lnTo>
                  <a:pt x="1948853" y="254584"/>
                </a:lnTo>
                <a:lnTo>
                  <a:pt x="1944065" y="264439"/>
                </a:lnTo>
                <a:lnTo>
                  <a:pt x="1943303" y="275361"/>
                </a:lnTo>
                <a:lnTo>
                  <a:pt x="1946910" y="286131"/>
                </a:lnTo>
                <a:lnTo>
                  <a:pt x="2070989" y="500253"/>
                </a:lnTo>
                <a:lnTo>
                  <a:pt x="2104263" y="443611"/>
                </a:lnTo>
                <a:lnTo>
                  <a:pt x="2196338" y="286893"/>
                </a:lnTo>
                <a:lnTo>
                  <a:pt x="2200033" y="276174"/>
                </a:lnTo>
                <a:close/>
              </a:path>
              <a:path w="4786630" h="2357120">
                <a:moveTo>
                  <a:pt x="2843136" y="224840"/>
                </a:moveTo>
                <a:lnTo>
                  <a:pt x="2839466" y="214122"/>
                </a:lnTo>
                <a:lnTo>
                  <a:pt x="2748229" y="56515"/>
                </a:lnTo>
                <a:lnTo>
                  <a:pt x="2715514" y="0"/>
                </a:lnTo>
                <a:lnTo>
                  <a:pt x="2590165" y="213360"/>
                </a:lnTo>
                <a:lnTo>
                  <a:pt x="2586444" y="224091"/>
                </a:lnTo>
                <a:lnTo>
                  <a:pt x="2587091" y="235013"/>
                </a:lnTo>
                <a:lnTo>
                  <a:pt x="2591816" y="244906"/>
                </a:lnTo>
                <a:lnTo>
                  <a:pt x="2600325" y="252476"/>
                </a:lnTo>
                <a:lnTo>
                  <a:pt x="2611043" y="256184"/>
                </a:lnTo>
                <a:lnTo>
                  <a:pt x="2621978" y="255498"/>
                </a:lnTo>
                <a:lnTo>
                  <a:pt x="2631859" y="250761"/>
                </a:lnTo>
                <a:lnTo>
                  <a:pt x="2639441" y="242316"/>
                </a:lnTo>
                <a:lnTo>
                  <a:pt x="2686342" y="162382"/>
                </a:lnTo>
                <a:lnTo>
                  <a:pt x="2685288" y="499999"/>
                </a:lnTo>
                <a:lnTo>
                  <a:pt x="2742438" y="500253"/>
                </a:lnTo>
                <a:lnTo>
                  <a:pt x="2743492" y="162306"/>
                </a:lnTo>
                <a:lnTo>
                  <a:pt x="2743631" y="117132"/>
                </a:lnTo>
                <a:lnTo>
                  <a:pt x="2743543" y="162382"/>
                </a:lnTo>
                <a:lnTo>
                  <a:pt x="2790063" y="242697"/>
                </a:lnTo>
                <a:lnTo>
                  <a:pt x="2797556" y="251244"/>
                </a:lnTo>
                <a:lnTo>
                  <a:pt x="2807411" y="256057"/>
                </a:lnTo>
                <a:lnTo>
                  <a:pt x="2818333" y="256794"/>
                </a:lnTo>
                <a:lnTo>
                  <a:pt x="2829052" y="253111"/>
                </a:lnTo>
                <a:lnTo>
                  <a:pt x="2837586" y="245618"/>
                </a:lnTo>
                <a:lnTo>
                  <a:pt x="2842399" y="235762"/>
                </a:lnTo>
                <a:lnTo>
                  <a:pt x="2843136" y="224840"/>
                </a:lnTo>
                <a:close/>
              </a:path>
              <a:path w="4786630" h="2357120">
                <a:moveTo>
                  <a:pt x="2914840" y="2152713"/>
                </a:moveTo>
                <a:lnTo>
                  <a:pt x="2911221" y="2141982"/>
                </a:lnTo>
                <a:lnTo>
                  <a:pt x="2819793" y="1984629"/>
                </a:lnTo>
                <a:lnTo>
                  <a:pt x="2786888" y="1927987"/>
                </a:lnTo>
                <a:lnTo>
                  <a:pt x="2661793" y="2141474"/>
                </a:lnTo>
                <a:lnTo>
                  <a:pt x="2658084" y="2152256"/>
                </a:lnTo>
                <a:lnTo>
                  <a:pt x="2658783" y="2163178"/>
                </a:lnTo>
                <a:lnTo>
                  <a:pt x="2663558" y="2173033"/>
                </a:lnTo>
                <a:lnTo>
                  <a:pt x="2672080" y="2180590"/>
                </a:lnTo>
                <a:lnTo>
                  <a:pt x="2682798" y="2184298"/>
                </a:lnTo>
                <a:lnTo>
                  <a:pt x="2693733" y="2183612"/>
                </a:lnTo>
                <a:lnTo>
                  <a:pt x="2703614" y="2178875"/>
                </a:lnTo>
                <a:lnTo>
                  <a:pt x="2711196" y="2170430"/>
                </a:lnTo>
                <a:lnTo>
                  <a:pt x="2757995" y="2090508"/>
                </a:lnTo>
                <a:lnTo>
                  <a:pt x="2757551" y="2356739"/>
                </a:lnTo>
                <a:lnTo>
                  <a:pt x="2814701" y="2356739"/>
                </a:lnTo>
                <a:lnTo>
                  <a:pt x="2815145" y="2090381"/>
                </a:lnTo>
                <a:lnTo>
                  <a:pt x="2815310" y="1999107"/>
                </a:lnTo>
                <a:lnTo>
                  <a:pt x="2815221" y="2090508"/>
                </a:lnTo>
                <a:lnTo>
                  <a:pt x="2861818" y="2170684"/>
                </a:lnTo>
                <a:lnTo>
                  <a:pt x="2890088" y="2184704"/>
                </a:lnTo>
                <a:lnTo>
                  <a:pt x="2900807" y="2181098"/>
                </a:lnTo>
                <a:lnTo>
                  <a:pt x="2909316" y="2173528"/>
                </a:lnTo>
                <a:lnTo>
                  <a:pt x="2914104" y="2163648"/>
                </a:lnTo>
                <a:lnTo>
                  <a:pt x="2914840" y="2152713"/>
                </a:lnTo>
                <a:close/>
              </a:path>
              <a:path w="4786630" h="2357120">
                <a:moveTo>
                  <a:pt x="4786503" y="142240"/>
                </a:moveTo>
                <a:lnTo>
                  <a:pt x="4737303" y="113538"/>
                </a:lnTo>
                <a:lnTo>
                  <a:pt x="4572762" y="17526"/>
                </a:lnTo>
                <a:lnTo>
                  <a:pt x="4562030" y="13830"/>
                </a:lnTo>
                <a:lnTo>
                  <a:pt x="4551108" y="14528"/>
                </a:lnTo>
                <a:lnTo>
                  <a:pt x="4541215" y="19304"/>
                </a:lnTo>
                <a:lnTo>
                  <a:pt x="4533646" y="27813"/>
                </a:lnTo>
                <a:lnTo>
                  <a:pt x="4530014" y="38531"/>
                </a:lnTo>
                <a:lnTo>
                  <a:pt x="4530737" y="49453"/>
                </a:lnTo>
                <a:lnTo>
                  <a:pt x="4535475" y="59309"/>
                </a:lnTo>
                <a:lnTo>
                  <a:pt x="4543933" y="66802"/>
                </a:lnTo>
                <a:lnTo>
                  <a:pt x="4623994" y="113538"/>
                </a:lnTo>
                <a:lnTo>
                  <a:pt x="4143502" y="113538"/>
                </a:lnTo>
                <a:lnTo>
                  <a:pt x="4143502" y="170688"/>
                </a:lnTo>
                <a:lnTo>
                  <a:pt x="4624209" y="170688"/>
                </a:lnTo>
                <a:lnTo>
                  <a:pt x="4543933" y="217551"/>
                </a:lnTo>
                <a:lnTo>
                  <a:pt x="4535475" y="225056"/>
                </a:lnTo>
                <a:lnTo>
                  <a:pt x="4530737" y="234911"/>
                </a:lnTo>
                <a:lnTo>
                  <a:pt x="4530014" y="245833"/>
                </a:lnTo>
                <a:lnTo>
                  <a:pt x="4533646" y="256540"/>
                </a:lnTo>
                <a:lnTo>
                  <a:pt x="4541215" y="265061"/>
                </a:lnTo>
                <a:lnTo>
                  <a:pt x="4551108" y="269836"/>
                </a:lnTo>
                <a:lnTo>
                  <a:pt x="4562030" y="270535"/>
                </a:lnTo>
                <a:lnTo>
                  <a:pt x="4572762" y="266827"/>
                </a:lnTo>
                <a:lnTo>
                  <a:pt x="4737697" y="170688"/>
                </a:lnTo>
                <a:lnTo>
                  <a:pt x="4786503" y="14224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" name="object 21"/>
          <p:cNvGrpSpPr/>
          <p:nvPr/>
        </p:nvGrpSpPr>
        <p:grpSpPr>
          <a:xfrm>
            <a:off x="344462" y="4273550"/>
            <a:ext cx="8383905" cy="2526030"/>
            <a:chOff x="344462" y="4273550"/>
            <a:chExt cx="8383905" cy="2526030"/>
          </a:xfrm>
        </p:grpSpPr>
        <p:sp>
          <p:nvSpPr>
            <p:cNvPr id="22" name="object 22"/>
            <p:cNvSpPr/>
            <p:nvPr/>
          </p:nvSpPr>
          <p:spPr>
            <a:xfrm>
              <a:off x="1357249" y="4286250"/>
              <a:ext cx="6786880" cy="857250"/>
            </a:xfrm>
            <a:custGeom>
              <a:avLst/>
              <a:gdLst/>
              <a:ahLst/>
              <a:cxnLst/>
              <a:rect l="l" t="t" r="r" b="b"/>
              <a:pathLst>
                <a:path w="6786880" h="857250">
                  <a:moveTo>
                    <a:pt x="6643751" y="0"/>
                  </a:moveTo>
                  <a:lnTo>
                    <a:pt x="142875" y="0"/>
                  </a:lnTo>
                  <a:lnTo>
                    <a:pt x="97731" y="7287"/>
                  </a:lnTo>
                  <a:lnTo>
                    <a:pt x="58512" y="27578"/>
                  </a:lnTo>
                  <a:lnTo>
                    <a:pt x="27578" y="58512"/>
                  </a:lnTo>
                  <a:lnTo>
                    <a:pt x="7287" y="97731"/>
                  </a:lnTo>
                  <a:lnTo>
                    <a:pt x="0" y="142875"/>
                  </a:lnTo>
                  <a:lnTo>
                    <a:pt x="0" y="714375"/>
                  </a:lnTo>
                  <a:lnTo>
                    <a:pt x="7287" y="759518"/>
                  </a:lnTo>
                  <a:lnTo>
                    <a:pt x="27578" y="798737"/>
                  </a:lnTo>
                  <a:lnTo>
                    <a:pt x="58512" y="829671"/>
                  </a:lnTo>
                  <a:lnTo>
                    <a:pt x="97731" y="849962"/>
                  </a:lnTo>
                  <a:lnTo>
                    <a:pt x="142875" y="857250"/>
                  </a:lnTo>
                  <a:lnTo>
                    <a:pt x="6643751" y="857250"/>
                  </a:lnTo>
                  <a:lnTo>
                    <a:pt x="6688894" y="849962"/>
                  </a:lnTo>
                  <a:lnTo>
                    <a:pt x="6728113" y="829671"/>
                  </a:lnTo>
                  <a:lnTo>
                    <a:pt x="6759047" y="798737"/>
                  </a:lnTo>
                  <a:lnTo>
                    <a:pt x="6779338" y="759518"/>
                  </a:lnTo>
                  <a:lnTo>
                    <a:pt x="6786626" y="714375"/>
                  </a:lnTo>
                  <a:lnTo>
                    <a:pt x="6786626" y="142875"/>
                  </a:lnTo>
                  <a:lnTo>
                    <a:pt x="6779338" y="97731"/>
                  </a:lnTo>
                  <a:lnTo>
                    <a:pt x="6759047" y="58512"/>
                  </a:lnTo>
                  <a:lnTo>
                    <a:pt x="6728113" y="27578"/>
                  </a:lnTo>
                  <a:lnTo>
                    <a:pt x="6688894" y="7287"/>
                  </a:lnTo>
                  <a:lnTo>
                    <a:pt x="6643751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357249" y="4286250"/>
              <a:ext cx="6786880" cy="857250"/>
            </a:xfrm>
            <a:custGeom>
              <a:avLst/>
              <a:gdLst/>
              <a:ahLst/>
              <a:cxnLst/>
              <a:rect l="l" t="t" r="r" b="b"/>
              <a:pathLst>
                <a:path w="6786880" h="857250">
                  <a:moveTo>
                    <a:pt x="0" y="142875"/>
                  </a:moveTo>
                  <a:lnTo>
                    <a:pt x="7287" y="97731"/>
                  </a:lnTo>
                  <a:lnTo>
                    <a:pt x="27578" y="58512"/>
                  </a:lnTo>
                  <a:lnTo>
                    <a:pt x="58512" y="27578"/>
                  </a:lnTo>
                  <a:lnTo>
                    <a:pt x="97731" y="7287"/>
                  </a:lnTo>
                  <a:lnTo>
                    <a:pt x="142875" y="0"/>
                  </a:lnTo>
                  <a:lnTo>
                    <a:pt x="6643751" y="0"/>
                  </a:lnTo>
                  <a:lnTo>
                    <a:pt x="6688894" y="7287"/>
                  </a:lnTo>
                  <a:lnTo>
                    <a:pt x="6728113" y="27578"/>
                  </a:lnTo>
                  <a:lnTo>
                    <a:pt x="6759047" y="58512"/>
                  </a:lnTo>
                  <a:lnTo>
                    <a:pt x="6779338" y="97731"/>
                  </a:lnTo>
                  <a:lnTo>
                    <a:pt x="6786626" y="142875"/>
                  </a:lnTo>
                  <a:lnTo>
                    <a:pt x="6786626" y="714375"/>
                  </a:lnTo>
                  <a:lnTo>
                    <a:pt x="6779338" y="759518"/>
                  </a:lnTo>
                  <a:lnTo>
                    <a:pt x="6759047" y="798737"/>
                  </a:lnTo>
                  <a:lnTo>
                    <a:pt x="6728113" y="829671"/>
                  </a:lnTo>
                  <a:lnTo>
                    <a:pt x="6688894" y="849962"/>
                  </a:lnTo>
                  <a:lnTo>
                    <a:pt x="6643751" y="857250"/>
                  </a:lnTo>
                  <a:lnTo>
                    <a:pt x="142875" y="857250"/>
                  </a:lnTo>
                  <a:lnTo>
                    <a:pt x="97731" y="849962"/>
                  </a:lnTo>
                  <a:lnTo>
                    <a:pt x="58512" y="829671"/>
                  </a:lnTo>
                  <a:lnTo>
                    <a:pt x="27578" y="798737"/>
                  </a:lnTo>
                  <a:lnTo>
                    <a:pt x="7287" y="759518"/>
                  </a:lnTo>
                  <a:lnTo>
                    <a:pt x="0" y="714375"/>
                  </a:lnTo>
                  <a:lnTo>
                    <a:pt x="0" y="142875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57162" y="5500750"/>
              <a:ext cx="8358505" cy="1285875"/>
            </a:xfrm>
            <a:custGeom>
              <a:avLst/>
              <a:gdLst/>
              <a:ahLst/>
              <a:cxnLst/>
              <a:rect l="l" t="t" r="r" b="b"/>
              <a:pathLst>
                <a:path w="8358505" h="1285875">
                  <a:moveTo>
                    <a:pt x="8143963" y="0"/>
                  </a:moveTo>
                  <a:lnTo>
                    <a:pt x="214299" y="0"/>
                  </a:lnTo>
                  <a:lnTo>
                    <a:pt x="165163" y="5657"/>
                  </a:lnTo>
                  <a:lnTo>
                    <a:pt x="120057" y="21772"/>
                  </a:lnTo>
                  <a:lnTo>
                    <a:pt x="80267" y="47061"/>
                  </a:lnTo>
                  <a:lnTo>
                    <a:pt x="47080" y="80239"/>
                  </a:lnTo>
                  <a:lnTo>
                    <a:pt x="21782" y="120021"/>
                  </a:lnTo>
                  <a:lnTo>
                    <a:pt x="5659" y="165123"/>
                  </a:lnTo>
                  <a:lnTo>
                    <a:pt x="0" y="214261"/>
                  </a:lnTo>
                  <a:lnTo>
                    <a:pt x="0" y="1071473"/>
                  </a:lnTo>
                  <a:lnTo>
                    <a:pt x="5659" y="1120614"/>
                  </a:lnTo>
                  <a:lnTo>
                    <a:pt x="21782" y="1165723"/>
                  </a:lnTo>
                  <a:lnTo>
                    <a:pt x="47080" y="1205516"/>
                  </a:lnTo>
                  <a:lnTo>
                    <a:pt x="80267" y="1238704"/>
                  </a:lnTo>
                  <a:lnTo>
                    <a:pt x="120057" y="1264003"/>
                  </a:lnTo>
                  <a:lnTo>
                    <a:pt x="165163" y="1280126"/>
                  </a:lnTo>
                  <a:lnTo>
                    <a:pt x="214299" y="1285786"/>
                  </a:lnTo>
                  <a:lnTo>
                    <a:pt x="8143963" y="1285786"/>
                  </a:lnTo>
                  <a:lnTo>
                    <a:pt x="8193101" y="1280126"/>
                  </a:lnTo>
                  <a:lnTo>
                    <a:pt x="8238201" y="1264003"/>
                  </a:lnTo>
                  <a:lnTo>
                    <a:pt x="8277981" y="1238704"/>
                  </a:lnTo>
                  <a:lnTo>
                    <a:pt x="8311156" y="1205516"/>
                  </a:lnTo>
                  <a:lnTo>
                    <a:pt x="8336442" y="1165723"/>
                  </a:lnTo>
                  <a:lnTo>
                    <a:pt x="8352556" y="1120614"/>
                  </a:lnTo>
                  <a:lnTo>
                    <a:pt x="8358212" y="1071473"/>
                  </a:lnTo>
                  <a:lnTo>
                    <a:pt x="8358212" y="214261"/>
                  </a:lnTo>
                  <a:lnTo>
                    <a:pt x="8352556" y="165123"/>
                  </a:lnTo>
                  <a:lnTo>
                    <a:pt x="8336442" y="120021"/>
                  </a:lnTo>
                  <a:lnTo>
                    <a:pt x="8311156" y="80239"/>
                  </a:lnTo>
                  <a:lnTo>
                    <a:pt x="8277981" y="47061"/>
                  </a:lnTo>
                  <a:lnTo>
                    <a:pt x="8238201" y="21772"/>
                  </a:lnTo>
                  <a:lnTo>
                    <a:pt x="8193101" y="5657"/>
                  </a:lnTo>
                  <a:lnTo>
                    <a:pt x="8143963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57162" y="5500750"/>
              <a:ext cx="8358505" cy="1285875"/>
            </a:xfrm>
            <a:custGeom>
              <a:avLst/>
              <a:gdLst/>
              <a:ahLst/>
              <a:cxnLst/>
              <a:rect l="l" t="t" r="r" b="b"/>
              <a:pathLst>
                <a:path w="8358505" h="1285875">
                  <a:moveTo>
                    <a:pt x="0" y="214261"/>
                  </a:moveTo>
                  <a:lnTo>
                    <a:pt x="5659" y="165123"/>
                  </a:lnTo>
                  <a:lnTo>
                    <a:pt x="21782" y="120021"/>
                  </a:lnTo>
                  <a:lnTo>
                    <a:pt x="47080" y="80239"/>
                  </a:lnTo>
                  <a:lnTo>
                    <a:pt x="80267" y="47061"/>
                  </a:lnTo>
                  <a:lnTo>
                    <a:pt x="120057" y="21772"/>
                  </a:lnTo>
                  <a:lnTo>
                    <a:pt x="165163" y="5657"/>
                  </a:lnTo>
                  <a:lnTo>
                    <a:pt x="214299" y="0"/>
                  </a:lnTo>
                  <a:lnTo>
                    <a:pt x="8143963" y="0"/>
                  </a:lnTo>
                  <a:lnTo>
                    <a:pt x="8193101" y="5657"/>
                  </a:lnTo>
                  <a:lnTo>
                    <a:pt x="8238201" y="21772"/>
                  </a:lnTo>
                  <a:lnTo>
                    <a:pt x="8277981" y="47061"/>
                  </a:lnTo>
                  <a:lnTo>
                    <a:pt x="8311156" y="80239"/>
                  </a:lnTo>
                  <a:lnTo>
                    <a:pt x="8336442" y="120021"/>
                  </a:lnTo>
                  <a:lnTo>
                    <a:pt x="8352556" y="165123"/>
                  </a:lnTo>
                  <a:lnTo>
                    <a:pt x="8358212" y="214261"/>
                  </a:lnTo>
                  <a:lnTo>
                    <a:pt x="8358212" y="1071473"/>
                  </a:lnTo>
                  <a:lnTo>
                    <a:pt x="8352556" y="1120614"/>
                  </a:lnTo>
                  <a:lnTo>
                    <a:pt x="8336442" y="1165723"/>
                  </a:lnTo>
                  <a:lnTo>
                    <a:pt x="8311156" y="1205516"/>
                  </a:lnTo>
                  <a:lnTo>
                    <a:pt x="8277981" y="1238704"/>
                  </a:lnTo>
                  <a:lnTo>
                    <a:pt x="8238201" y="1264003"/>
                  </a:lnTo>
                  <a:lnTo>
                    <a:pt x="8193101" y="1280126"/>
                  </a:lnTo>
                  <a:lnTo>
                    <a:pt x="8143963" y="1285786"/>
                  </a:lnTo>
                  <a:lnTo>
                    <a:pt x="214299" y="1285786"/>
                  </a:lnTo>
                  <a:lnTo>
                    <a:pt x="165163" y="1280126"/>
                  </a:lnTo>
                  <a:lnTo>
                    <a:pt x="120057" y="1264003"/>
                  </a:lnTo>
                  <a:lnTo>
                    <a:pt x="80267" y="1238704"/>
                  </a:lnTo>
                  <a:lnTo>
                    <a:pt x="47080" y="1205516"/>
                  </a:lnTo>
                  <a:lnTo>
                    <a:pt x="21782" y="1165723"/>
                  </a:lnTo>
                  <a:lnTo>
                    <a:pt x="5659" y="1120614"/>
                  </a:lnTo>
                  <a:lnTo>
                    <a:pt x="0" y="1071473"/>
                  </a:lnTo>
                  <a:lnTo>
                    <a:pt x="0" y="214261"/>
                  </a:lnTo>
                  <a:close/>
                </a:path>
              </a:pathLst>
            </a:custGeom>
            <a:ln w="254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694232" y="4339538"/>
            <a:ext cx="7680959" cy="2422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31800" algn="ctr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001F5F"/>
                </a:solidFill>
                <a:latin typeface="Calibri"/>
                <a:cs typeface="Calibri"/>
              </a:rPr>
              <a:t>PRIMARY</a:t>
            </a: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 /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001F5F"/>
                </a:solidFill>
                <a:latin typeface="Calibri"/>
                <a:cs typeface="Calibri"/>
              </a:rPr>
              <a:t>MAIN</a:t>
            </a:r>
            <a:r>
              <a:rPr sz="28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/ INTERNAL</a:t>
            </a:r>
            <a:r>
              <a:rPr sz="2800" b="1" spc="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001F5F"/>
                </a:solidFill>
                <a:latin typeface="Calibri"/>
                <a:cs typeface="Calibri"/>
              </a:rPr>
              <a:t>MEMORY</a:t>
            </a:r>
            <a:endParaRPr sz="2800">
              <a:latin typeface="Calibri"/>
              <a:cs typeface="Calibri"/>
            </a:endParaRPr>
          </a:p>
          <a:p>
            <a:pPr marL="431165" algn="ctr">
              <a:lnSpc>
                <a:spcPct val="100000"/>
              </a:lnSpc>
              <a:spcBef>
                <a:spcPts val="30"/>
              </a:spcBef>
            </a:pP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(RAM,ROM,CACHE</a:t>
            </a:r>
            <a:r>
              <a:rPr sz="2400" b="1" dirty="0">
                <a:solidFill>
                  <a:srgbClr val="006FC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6FC0"/>
                </a:solidFill>
                <a:latin typeface="Calibri"/>
                <a:cs typeface="Calibri"/>
              </a:rPr>
              <a:t>Memory)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2800" b="1" spc="-25" dirty="0">
                <a:solidFill>
                  <a:srgbClr val="001F5F"/>
                </a:solidFill>
                <a:latin typeface="Calibri"/>
                <a:cs typeface="Calibri"/>
              </a:rPr>
              <a:t>SECONDARY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/ </a:t>
            </a:r>
            <a:r>
              <a:rPr sz="2800" b="1" spc="-15" dirty="0">
                <a:solidFill>
                  <a:srgbClr val="001F5F"/>
                </a:solidFill>
                <a:latin typeface="Calibri"/>
                <a:cs typeface="Calibri"/>
              </a:rPr>
              <a:t>AUXILLARY</a:t>
            </a: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 /</a:t>
            </a:r>
            <a:r>
              <a:rPr sz="2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001F5F"/>
                </a:solidFill>
                <a:latin typeface="Calibri"/>
                <a:cs typeface="Calibri"/>
              </a:rPr>
              <a:t>EXTERNAL</a:t>
            </a:r>
            <a:r>
              <a:rPr sz="2800" b="1" spc="-15" dirty="0">
                <a:solidFill>
                  <a:srgbClr val="001F5F"/>
                </a:solidFill>
                <a:latin typeface="Calibri"/>
                <a:cs typeface="Calibri"/>
              </a:rPr>
              <a:t> MEMORY</a:t>
            </a:r>
            <a:endParaRPr sz="28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25"/>
              </a:spcBef>
            </a:pPr>
            <a:r>
              <a:rPr sz="2400" b="1" spc="-10" dirty="0">
                <a:solidFill>
                  <a:srgbClr val="009900"/>
                </a:solidFill>
                <a:latin typeface="Calibri"/>
                <a:cs typeface="Calibri"/>
              </a:rPr>
              <a:t>(Hard </a:t>
            </a:r>
            <a:r>
              <a:rPr sz="2400" b="1" spc="-5" dirty="0">
                <a:solidFill>
                  <a:srgbClr val="009900"/>
                </a:solidFill>
                <a:latin typeface="Calibri"/>
                <a:cs typeface="Calibri"/>
              </a:rPr>
              <a:t>disk,</a:t>
            </a:r>
            <a:r>
              <a:rPr sz="2400" b="1" spc="1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9900"/>
                </a:solidFill>
                <a:latin typeface="Calibri"/>
                <a:cs typeface="Calibri"/>
              </a:rPr>
              <a:t>CD,</a:t>
            </a:r>
            <a:r>
              <a:rPr sz="2400" b="1" spc="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9900"/>
                </a:solidFill>
                <a:latin typeface="Calibri"/>
                <a:cs typeface="Calibri"/>
              </a:rPr>
              <a:t>DVD,</a:t>
            </a:r>
            <a:r>
              <a:rPr sz="2400" b="1" spc="10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9900"/>
                </a:solidFill>
                <a:latin typeface="Calibri"/>
                <a:cs typeface="Calibri"/>
              </a:rPr>
              <a:t>Blue</a:t>
            </a:r>
            <a:r>
              <a:rPr sz="2400" b="1" spc="10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009900"/>
                </a:solidFill>
                <a:latin typeface="Calibri"/>
                <a:cs typeface="Calibri"/>
              </a:rPr>
              <a:t>Ray</a:t>
            </a:r>
            <a:r>
              <a:rPr sz="2400" b="1" spc="10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9900"/>
                </a:solidFill>
                <a:latin typeface="Calibri"/>
                <a:cs typeface="Calibri"/>
              </a:rPr>
              <a:t>Disc,</a:t>
            </a:r>
            <a:r>
              <a:rPr sz="2400" b="1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9900"/>
                </a:solidFill>
                <a:latin typeface="Calibri"/>
                <a:cs typeface="Calibri"/>
              </a:rPr>
              <a:t>Pen</a:t>
            </a:r>
            <a:r>
              <a:rPr sz="2400" b="1" spc="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9900"/>
                </a:solidFill>
                <a:latin typeface="Calibri"/>
                <a:cs typeface="Calibri"/>
              </a:rPr>
              <a:t>Drive,</a:t>
            </a:r>
            <a:r>
              <a:rPr sz="2400" b="1" spc="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9900"/>
                </a:solidFill>
                <a:latin typeface="Calibri"/>
                <a:cs typeface="Calibri"/>
              </a:rPr>
              <a:t>Magnetic</a:t>
            </a:r>
            <a:r>
              <a:rPr sz="2400" b="1" spc="1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50" dirty="0">
                <a:solidFill>
                  <a:srgbClr val="009900"/>
                </a:solidFill>
                <a:latin typeface="Calibri"/>
                <a:cs typeface="Calibri"/>
              </a:rPr>
              <a:t>Tape </a:t>
            </a:r>
            <a:r>
              <a:rPr sz="2400" b="1" spc="-52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9900"/>
                </a:solidFill>
                <a:latin typeface="Calibri"/>
                <a:cs typeface="Calibri"/>
              </a:rPr>
              <a:t>Drive,</a:t>
            </a:r>
            <a:r>
              <a:rPr sz="2400" b="1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9900"/>
                </a:solidFill>
                <a:latin typeface="Calibri"/>
                <a:cs typeface="Calibri"/>
              </a:rPr>
              <a:t>Memory</a:t>
            </a:r>
            <a:r>
              <a:rPr sz="2400" b="1" spc="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9900"/>
                </a:solidFill>
                <a:latin typeface="Calibri"/>
                <a:cs typeface="Calibri"/>
              </a:rPr>
              <a:t>Cards,</a:t>
            </a:r>
            <a:r>
              <a:rPr sz="2400" b="1" spc="2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009900"/>
                </a:solidFill>
                <a:latin typeface="Calibri"/>
                <a:cs typeface="Calibri"/>
              </a:rPr>
              <a:t>Memory</a:t>
            </a:r>
            <a:r>
              <a:rPr sz="2400" b="1" spc="5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009900"/>
                </a:solidFill>
                <a:latin typeface="Calibri"/>
                <a:cs typeface="Calibri"/>
              </a:rPr>
              <a:t>Stick</a:t>
            </a:r>
            <a:r>
              <a:rPr sz="2400" b="1" dirty="0">
                <a:solidFill>
                  <a:srgbClr val="0099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009900"/>
                </a:solidFill>
                <a:latin typeface="Calibri"/>
                <a:cs typeface="Calibri"/>
              </a:rPr>
              <a:t>etc.)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4087444" y="5071998"/>
            <a:ext cx="1042035" cy="429259"/>
          </a:xfrm>
          <a:custGeom>
            <a:avLst/>
            <a:gdLst/>
            <a:ahLst/>
            <a:cxnLst/>
            <a:rect l="l" t="t" r="r" b="b"/>
            <a:pathLst>
              <a:path w="1042035" h="429260">
                <a:moveTo>
                  <a:pt x="256730" y="204927"/>
                </a:moveTo>
                <a:lnTo>
                  <a:pt x="256044" y="193992"/>
                </a:lnTo>
                <a:lnTo>
                  <a:pt x="251320" y="184111"/>
                </a:lnTo>
                <a:lnTo>
                  <a:pt x="242874" y="176530"/>
                </a:lnTo>
                <a:lnTo>
                  <a:pt x="232143" y="172821"/>
                </a:lnTo>
                <a:lnTo>
                  <a:pt x="221221" y="173456"/>
                </a:lnTo>
                <a:lnTo>
                  <a:pt x="211328" y="178142"/>
                </a:lnTo>
                <a:lnTo>
                  <a:pt x="203758" y="186563"/>
                </a:lnTo>
                <a:lnTo>
                  <a:pt x="156616" y="266636"/>
                </a:lnTo>
                <a:lnTo>
                  <a:pt x="157530" y="71628"/>
                </a:lnTo>
                <a:lnTo>
                  <a:pt x="100380" y="71374"/>
                </a:lnTo>
                <a:lnTo>
                  <a:pt x="99466" y="266268"/>
                </a:lnTo>
                <a:lnTo>
                  <a:pt x="53136" y="185928"/>
                </a:lnTo>
                <a:lnTo>
                  <a:pt x="45631" y="177419"/>
                </a:lnTo>
                <a:lnTo>
                  <a:pt x="35763" y="172631"/>
                </a:lnTo>
                <a:lnTo>
                  <a:pt x="24803" y="171894"/>
                </a:lnTo>
                <a:lnTo>
                  <a:pt x="14020" y="175514"/>
                </a:lnTo>
                <a:lnTo>
                  <a:pt x="5549" y="183019"/>
                </a:lnTo>
                <a:lnTo>
                  <a:pt x="762" y="192874"/>
                </a:lnTo>
                <a:lnTo>
                  <a:pt x="0" y="203796"/>
                </a:lnTo>
                <a:lnTo>
                  <a:pt x="3606" y="214503"/>
                </a:lnTo>
                <a:lnTo>
                  <a:pt x="127304" y="428879"/>
                </a:lnTo>
                <a:lnTo>
                  <a:pt x="160693" y="372237"/>
                </a:lnTo>
                <a:lnTo>
                  <a:pt x="253034" y="215646"/>
                </a:lnTo>
                <a:lnTo>
                  <a:pt x="256730" y="204927"/>
                </a:lnTo>
                <a:close/>
              </a:path>
              <a:path w="1042035" h="429260">
                <a:moveTo>
                  <a:pt x="1041488" y="224917"/>
                </a:moveTo>
                <a:lnTo>
                  <a:pt x="1037894" y="214122"/>
                </a:lnTo>
                <a:lnTo>
                  <a:pt x="946658" y="56515"/>
                </a:lnTo>
                <a:lnTo>
                  <a:pt x="913942" y="0"/>
                </a:lnTo>
                <a:lnTo>
                  <a:pt x="788466" y="213233"/>
                </a:lnTo>
                <a:lnTo>
                  <a:pt x="784758" y="223964"/>
                </a:lnTo>
                <a:lnTo>
                  <a:pt x="785444" y="234899"/>
                </a:lnTo>
                <a:lnTo>
                  <a:pt x="790181" y="244779"/>
                </a:lnTo>
                <a:lnTo>
                  <a:pt x="798626" y="252349"/>
                </a:lnTo>
                <a:lnTo>
                  <a:pt x="809345" y="256057"/>
                </a:lnTo>
                <a:lnTo>
                  <a:pt x="820280" y="255371"/>
                </a:lnTo>
                <a:lnTo>
                  <a:pt x="830160" y="250634"/>
                </a:lnTo>
                <a:lnTo>
                  <a:pt x="837742" y="242189"/>
                </a:lnTo>
                <a:lnTo>
                  <a:pt x="884834" y="162191"/>
                </a:lnTo>
                <a:lnTo>
                  <a:pt x="883843" y="428625"/>
                </a:lnTo>
                <a:lnTo>
                  <a:pt x="940993" y="428752"/>
                </a:lnTo>
                <a:lnTo>
                  <a:pt x="941984" y="162598"/>
                </a:lnTo>
                <a:lnTo>
                  <a:pt x="988364" y="242824"/>
                </a:lnTo>
                <a:lnTo>
                  <a:pt x="995921" y="251294"/>
                </a:lnTo>
                <a:lnTo>
                  <a:pt x="1005776" y="256082"/>
                </a:lnTo>
                <a:lnTo>
                  <a:pt x="1016698" y="256844"/>
                </a:lnTo>
                <a:lnTo>
                  <a:pt x="1027480" y="253238"/>
                </a:lnTo>
                <a:lnTo>
                  <a:pt x="1035939" y="245745"/>
                </a:lnTo>
                <a:lnTo>
                  <a:pt x="1040726" y="235877"/>
                </a:lnTo>
                <a:lnTo>
                  <a:pt x="1041488" y="22491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364451" y="0"/>
            <a:ext cx="1767839" cy="428688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90"/>
              </a:spcBef>
            </a:pPr>
            <a:r>
              <a:rPr sz="3600" b="1" dirty="0">
                <a:solidFill>
                  <a:srgbClr val="001F5F"/>
                </a:solidFill>
                <a:latin typeface="Calibri"/>
                <a:cs typeface="Calibri"/>
              </a:rPr>
              <a:t>INPUT</a:t>
            </a:r>
            <a:endParaRPr sz="3600">
              <a:latin typeface="Calibri"/>
              <a:cs typeface="Calibri"/>
            </a:endParaRPr>
          </a:p>
          <a:p>
            <a:pPr marL="173355" indent="-161290">
              <a:lnSpc>
                <a:spcPct val="100000"/>
              </a:lnSpc>
              <a:spcBef>
                <a:spcPts val="135"/>
              </a:spcBef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Keyboard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spcBef>
                <a:spcPts val="5"/>
              </a:spcBef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Mouse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Scanner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ct val="100000"/>
              </a:lnSpc>
              <a:spcBef>
                <a:spcPts val="5"/>
              </a:spcBef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Joystick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spcBef>
                <a:spcPts val="5"/>
              </a:spcBef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Web</a:t>
            </a:r>
            <a:r>
              <a:rPr sz="1600" b="1" spc="-4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Cam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Microphone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ct val="100000"/>
              </a:lnSpc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Digitizer</a:t>
            </a:r>
            <a:r>
              <a:rPr sz="16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Tablet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spcBef>
                <a:spcPts val="10"/>
              </a:spcBef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Digital</a:t>
            </a:r>
            <a:r>
              <a:rPr sz="1600" b="1" spc="-6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camera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30" dirty="0">
                <a:solidFill>
                  <a:srgbClr val="C00000"/>
                </a:solidFill>
                <a:latin typeface="Calibri"/>
                <a:cs typeface="Calibri"/>
              </a:rPr>
              <a:t>Touch</a:t>
            </a:r>
            <a:r>
              <a:rPr sz="1600" b="1" spc="-3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Screen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ct val="100000"/>
              </a:lnSpc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25" dirty="0">
                <a:solidFill>
                  <a:srgbClr val="C00000"/>
                </a:solidFill>
                <a:latin typeface="Calibri"/>
                <a:cs typeface="Calibri"/>
              </a:rPr>
              <a:t>Track</a:t>
            </a:r>
            <a:r>
              <a:rPr sz="1600" b="1" spc="-5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Ball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spcBef>
                <a:spcPts val="5"/>
              </a:spcBef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MICR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OCR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ct val="100000"/>
              </a:lnSpc>
              <a:spcBef>
                <a:spcPts val="5"/>
              </a:spcBef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OMR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spcBef>
                <a:spcPts val="5"/>
              </a:spcBef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Barcode</a:t>
            </a:r>
            <a:r>
              <a:rPr sz="1600" b="1" spc="-3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Reader</a:t>
            </a:r>
            <a:endParaRPr sz="1600">
              <a:latin typeface="Calibri"/>
              <a:cs typeface="Calibri"/>
            </a:endParaRPr>
          </a:p>
          <a:p>
            <a:pPr marL="173355" indent="-161290">
              <a:lnSpc>
                <a:spcPts val="1914"/>
              </a:lnSpc>
              <a:buSzPct val="93750"/>
              <a:buFont typeface="Wingdings"/>
              <a:buChar char=""/>
              <a:tabLst>
                <a:tab pos="173990" algn="l"/>
              </a:tabLst>
            </a:pPr>
            <a:r>
              <a:rPr sz="1600" b="1" dirty="0">
                <a:solidFill>
                  <a:srgbClr val="C00000"/>
                </a:solidFill>
                <a:latin typeface="Calibri"/>
                <a:cs typeface="Calibri"/>
              </a:rPr>
              <a:t>Smart</a:t>
            </a:r>
            <a:r>
              <a:rPr sz="1600" b="1" spc="-6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C00000"/>
                </a:solidFill>
                <a:latin typeface="Calibri"/>
                <a:cs typeface="Calibri"/>
              </a:rPr>
              <a:t>Card</a:t>
            </a:r>
            <a:r>
              <a:rPr sz="1600" b="1" spc="-2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1600" b="1" spc="-5" dirty="0">
                <a:solidFill>
                  <a:srgbClr val="C00000"/>
                </a:solidFill>
                <a:latin typeface="Calibri"/>
                <a:cs typeface="Calibri"/>
              </a:rPr>
              <a:t>Reader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7295260" y="732548"/>
            <a:ext cx="1081405" cy="13989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93040" indent="-180975">
              <a:lnSpc>
                <a:spcPct val="100000"/>
              </a:lnSpc>
              <a:spcBef>
                <a:spcPts val="105"/>
              </a:spcBef>
              <a:buSzPct val="94444"/>
              <a:buFont typeface="Wingdings"/>
              <a:buChar char=""/>
              <a:tabLst>
                <a:tab pos="193675" algn="l"/>
              </a:tabLst>
            </a:pP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Monitor</a:t>
            </a:r>
            <a:endParaRPr sz="1800">
              <a:latin typeface="Calibri"/>
              <a:cs typeface="Calibri"/>
            </a:endParaRPr>
          </a:p>
          <a:p>
            <a:pPr marL="193040" indent="-180975">
              <a:lnSpc>
                <a:spcPct val="100000"/>
              </a:lnSpc>
              <a:buSzPct val="94444"/>
              <a:buFont typeface="Wingdings"/>
              <a:buChar char=""/>
              <a:tabLst>
                <a:tab pos="193675" algn="l"/>
              </a:tabLst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Printer</a:t>
            </a:r>
            <a:endParaRPr sz="1800">
              <a:latin typeface="Calibri"/>
              <a:cs typeface="Calibri"/>
            </a:endParaRPr>
          </a:p>
          <a:p>
            <a:pPr marL="193040" indent="-180975">
              <a:lnSpc>
                <a:spcPct val="100000"/>
              </a:lnSpc>
              <a:buSzPct val="94444"/>
              <a:buFont typeface="Wingdings"/>
              <a:buChar char=""/>
              <a:tabLst>
                <a:tab pos="193675" algn="l"/>
              </a:tabLst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Speaker</a:t>
            </a:r>
            <a:endParaRPr sz="1800">
              <a:latin typeface="Calibri"/>
              <a:cs typeface="Calibri"/>
            </a:endParaRPr>
          </a:p>
          <a:p>
            <a:pPr marL="193675" indent="-181610">
              <a:lnSpc>
                <a:spcPct val="100000"/>
              </a:lnSpc>
              <a:buSzPct val="94444"/>
              <a:buFont typeface="Wingdings"/>
              <a:buChar char=""/>
              <a:tabLst>
                <a:tab pos="194310" algn="l"/>
              </a:tabLst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P</a:t>
            </a:r>
            <a:r>
              <a:rPr sz="1800" b="1" spc="-30" dirty="0">
                <a:solidFill>
                  <a:srgbClr val="C00000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</a:t>
            </a:r>
            <a:r>
              <a:rPr sz="1800" b="1" spc="-5" dirty="0">
                <a:solidFill>
                  <a:srgbClr val="C00000"/>
                </a:solidFill>
                <a:latin typeface="Calibri"/>
                <a:cs typeface="Calibri"/>
              </a:rPr>
              <a:t>jec</a:t>
            </a:r>
            <a:r>
              <a:rPr sz="1800" b="1" spc="-20" dirty="0">
                <a:solidFill>
                  <a:srgbClr val="C00000"/>
                </a:solidFill>
                <a:latin typeface="Calibri"/>
                <a:cs typeface="Calibri"/>
              </a:rPr>
              <a:t>t</a:t>
            </a:r>
            <a:r>
              <a:rPr sz="1800" b="1" dirty="0">
                <a:solidFill>
                  <a:srgbClr val="C00000"/>
                </a:solidFill>
                <a:latin typeface="Calibri"/>
                <a:cs typeface="Calibri"/>
              </a:rPr>
              <a:t>or</a:t>
            </a:r>
            <a:endParaRPr sz="1800">
              <a:latin typeface="Calibri"/>
              <a:cs typeface="Calibri"/>
            </a:endParaRPr>
          </a:p>
          <a:p>
            <a:pPr marL="193040" indent="-180975">
              <a:lnSpc>
                <a:spcPct val="100000"/>
              </a:lnSpc>
              <a:buSzPct val="94444"/>
              <a:buFont typeface="Wingdings"/>
              <a:buChar char=""/>
              <a:tabLst>
                <a:tab pos="193675" algn="l"/>
              </a:tabLst>
            </a:pPr>
            <a:r>
              <a:rPr sz="1800" b="1" spc="-10" dirty="0">
                <a:solidFill>
                  <a:srgbClr val="C00000"/>
                </a:solidFill>
                <a:latin typeface="Calibri"/>
                <a:cs typeface="Calibri"/>
              </a:rPr>
              <a:t>Plotter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2849" y="2005342"/>
            <a:ext cx="5898007" cy="3967674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-32" y="71361"/>
            <a:ext cx="9144000" cy="1000760"/>
          </a:xfrm>
          <a:custGeom>
            <a:avLst/>
            <a:gdLst/>
            <a:ahLst/>
            <a:cxnLst/>
            <a:rect l="l" t="t" r="r" b="b"/>
            <a:pathLst>
              <a:path w="9144000" h="1000760">
                <a:moveTo>
                  <a:pt x="9144000" y="0"/>
                </a:moveTo>
                <a:lnTo>
                  <a:pt x="0" y="0"/>
                </a:lnTo>
                <a:lnTo>
                  <a:pt x="0" y="1000137"/>
                </a:lnTo>
                <a:lnTo>
                  <a:pt x="9144000" y="1000137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3421" rIns="0" bIns="0" rtlCol="0">
            <a:spAutoFit/>
          </a:bodyPr>
          <a:lstStyle/>
          <a:p>
            <a:pPr marL="635" algn="ctr">
              <a:lnSpc>
                <a:spcPts val="3804"/>
              </a:lnSpc>
              <a:spcBef>
                <a:spcPts val="95"/>
              </a:spcBef>
            </a:pP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Functional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components</a:t>
            </a:r>
            <a:r>
              <a:rPr sz="3200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 a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computer</a:t>
            </a:r>
            <a:r>
              <a:rPr sz="3200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system</a:t>
            </a:r>
            <a:r>
              <a:rPr sz="3200" b="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Wingdings"/>
                <a:cs typeface="Wingdings"/>
              </a:rPr>
              <a:t></a:t>
            </a:r>
            <a:endParaRPr sz="3200">
              <a:latin typeface="Wingdings"/>
              <a:cs typeface="Wingdings"/>
            </a:endParaRPr>
          </a:p>
          <a:p>
            <a:pPr marL="635" algn="ctr">
              <a:lnSpc>
                <a:spcPts val="4765"/>
              </a:lnSpc>
            </a:pPr>
            <a:r>
              <a:rPr sz="4000" u="none" spc="-5" dirty="0">
                <a:solidFill>
                  <a:srgbClr val="FFFFFF"/>
                </a:solidFill>
              </a:rPr>
              <a:t>INPUT</a:t>
            </a:r>
            <a:r>
              <a:rPr sz="4000" u="none" spc="-55" dirty="0">
                <a:solidFill>
                  <a:srgbClr val="FFFFFF"/>
                </a:solidFill>
              </a:rPr>
              <a:t> </a:t>
            </a:r>
            <a:r>
              <a:rPr sz="4000" u="none" spc="-5" dirty="0">
                <a:solidFill>
                  <a:srgbClr val="FFFFFF"/>
                </a:solidFill>
              </a:rPr>
              <a:t>UNIT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3328415" y="1043727"/>
            <a:ext cx="2487295" cy="33020"/>
          </a:xfrm>
          <a:custGeom>
            <a:avLst/>
            <a:gdLst/>
            <a:ahLst/>
            <a:cxnLst/>
            <a:rect l="l" t="t" r="r" b="b"/>
            <a:pathLst>
              <a:path w="2487295" h="33019">
                <a:moveTo>
                  <a:pt x="2486914" y="0"/>
                </a:moveTo>
                <a:lnTo>
                  <a:pt x="0" y="0"/>
                </a:lnTo>
                <a:lnTo>
                  <a:pt x="0" y="32978"/>
                </a:lnTo>
                <a:lnTo>
                  <a:pt x="2486914" y="32978"/>
                </a:lnTo>
                <a:lnTo>
                  <a:pt x="248691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17449" y="1130300"/>
            <a:ext cx="8837930" cy="1226820"/>
            <a:chOff x="117449" y="1130300"/>
            <a:chExt cx="8837930" cy="1226820"/>
          </a:xfrm>
        </p:grpSpPr>
        <p:sp>
          <p:nvSpPr>
            <p:cNvPr id="7" name="object 7"/>
            <p:cNvSpPr/>
            <p:nvPr/>
          </p:nvSpPr>
          <p:spPr>
            <a:xfrm>
              <a:off x="142849" y="1143000"/>
              <a:ext cx="8787130" cy="1188720"/>
            </a:xfrm>
            <a:custGeom>
              <a:avLst/>
              <a:gdLst/>
              <a:ahLst/>
              <a:cxnLst/>
              <a:rect l="l" t="t" r="r" b="b"/>
              <a:pathLst>
                <a:path w="8787130" h="1188720">
                  <a:moveTo>
                    <a:pt x="8786876" y="0"/>
                  </a:moveTo>
                  <a:lnTo>
                    <a:pt x="0" y="0"/>
                  </a:lnTo>
                  <a:lnTo>
                    <a:pt x="0" y="1188720"/>
                  </a:lnTo>
                  <a:lnTo>
                    <a:pt x="8786876" y="1188720"/>
                  </a:lnTo>
                  <a:lnTo>
                    <a:pt x="8786876" y="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2849" y="1136650"/>
              <a:ext cx="8787130" cy="1214120"/>
            </a:xfrm>
            <a:custGeom>
              <a:avLst/>
              <a:gdLst/>
              <a:ahLst/>
              <a:cxnLst/>
              <a:rect l="l" t="t" r="r" b="b"/>
              <a:pathLst>
                <a:path w="8787130" h="1214120">
                  <a:moveTo>
                    <a:pt x="0" y="0"/>
                  </a:moveTo>
                  <a:lnTo>
                    <a:pt x="0" y="1214120"/>
                  </a:lnTo>
                </a:path>
                <a:path w="8787130" h="1214120">
                  <a:moveTo>
                    <a:pt x="8786901" y="0"/>
                  </a:moveTo>
                  <a:lnTo>
                    <a:pt x="8786901" y="121412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6499" y="1136650"/>
              <a:ext cx="8799830" cy="12700"/>
            </a:xfrm>
            <a:custGeom>
              <a:avLst/>
              <a:gdLst/>
              <a:ahLst/>
              <a:cxnLst/>
              <a:rect l="l" t="t" r="r" b="b"/>
              <a:pathLst>
                <a:path w="8799830" h="12700">
                  <a:moveTo>
                    <a:pt x="0" y="12700"/>
                  </a:moveTo>
                  <a:lnTo>
                    <a:pt x="8799601" y="12700"/>
                  </a:lnTo>
                  <a:lnTo>
                    <a:pt x="8799601" y="0"/>
                  </a:lnTo>
                  <a:lnTo>
                    <a:pt x="0" y="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36499" y="2331719"/>
              <a:ext cx="8799830" cy="0"/>
            </a:xfrm>
            <a:custGeom>
              <a:avLst/>
              <a:gdLst/>
              <a:ahLst/>
              <a:cxnLst/>
              <a:rect l="l" t="t" r="r" b="b"/>
              <a:pathLst>
                <a:path w="8799830">
                  <a:moveTo>
                    <a:pt x="0" y="0"/>
                  </a:moveTo>
                  <a:lnTo>
                    <a:pt x="8799601" y="0"/>
                  </a:lnTo>
                </a:path>
              </a:pathLst>
            </a:custGeom>
            <a:ln w="381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49199" y="1156830"/>
            <a:ext cx="8774430" cy="1122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85090" marR="390525">
              <a:lnSpc>
                <a:spcPct val="100000"/>
              </a:lnSpc>
              <a:spcBef>
                <a:spcPts val="95"/>
              </a:spcBef>
            </a:pPr>
            <a:r>
              <a:rPr sz="2400" b="1" spc="-5" dirty="0">
                <a:latin typeface="Calibri"/>
                <a:cs typeface="Calibri"/>
              </a:rPr>
              <a:t>An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input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device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any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device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that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provides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input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to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computer.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It </a:t>
            </a:r>
            <a:r>
              <a:rPr sz="2400" b="1" spc="-5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accepts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input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from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the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Input Unit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and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converts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it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into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computer 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understandable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form(binary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form).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007997" y="6301765"/>
            <a:ext cx="1313815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600" spc="-120" dirty="0">
                <a:latin typeface="Arial MT"/>
                <a:cs typeface="Arial MT"/>
              </a:rPr>
              <a:t>Digitizer </a:t>
            </a:r>
            <a:r>
              <a:rPr sz="1600" spc="-114" dirty="0">
                <a:latin typeface="Arial MT"/>
                <a:cs typeface="Arial MT"/>
              </a:rPr>
              <a:t> tablet/</a:t>
            </a:r>
            <a:r>
              <a:rPr sz="1600" spc="-295" dirty="0">
                <a:latin typeface="Arial MT"/>
                <a:cs typeface="Arial MT"/>
              </a:rPr>
              <a:t>W</a:t>
            </a:r>
            <a:r>
              <a:rPr sz="1600" spc="-95" dirty="0">
                <a:latin typeface="Arial MT"/>
                <a:cs typeface="Arial MT"/>
              </a:rPr>
              <a:t>r</a:t>
            </a:r>
            <a:r>
              <a:rPr sz="1600" spc="-75" dirty="0">
                <a:latin typeface="Arial MT"/>
                <a:cs typeface="Arial MT"/>
              </a:rPr>
              <a:t>i</a:t>
            </a:r>
            <a:r>
              <a:rPr sz="1600" spc="-80" dirty="0">
                <a:latin typeface="Arial MT"/>
                <a:cs typeface="Arial MT"/>
              </a:rPr>
              <a:t>t</a:t>
            </a:r>
            <a:r>
              <a:rPr sz="1600" spc="-75" dirty="0">
                <a:latin typeface="Arial MT"/>
                <a:cs typeface="Arial MT"/>
              </a:rPr>
              <a:t>i</a:t>
            </a:r>
            <a:r>
              <a:rPr sz="1600" spc="-165" dirty="0">
                <a:latin typeface="Arial MT"/>
                <a:cs typeface="Arial MT"/>
              </a:rPr>
              <a:t>n</a:t>
            </a:r>
            <a:r>
              <a:rPr sz="1600" spc="-160" dirty="0">
                <a:latin typeface="Arial MT"/>
                <a:cs typeface="Arial MT"/>
              </a:rPr>
              <a:t>g</a:t>
            </a:r>
            <a:r>
              <a:rPr sz="1600" spc="-140" dirty="0">
                <a:latin typeface="Arial MT"/>
                <a:cs typeface="Arial MT"/>
              </a:rPr>
              <a:t> </a:t>
            </a:r>
            <a:r>
              <a:rPr sz="1600" spc="-165" dirty="0">
                <a:latin typeface="Arial MT"/>
                <a:cs typeface="Arial MT"/>
              </a:rPr>
              <a:t>pad</a:t>
            </a:r>
            <a:endParaRPr sz="1600">
              <a:latin typeface="Arial MT"/>
              <a:cs typeface="Arial MT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0" y="2295525"/>
            <a:ext cx="9034780" cy="4562475"/>
            <a:chOff x="0" y="2295525"/>
            <a:chExt cx="9034780" cy="4562475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00500" y="2295525"/>
              <a:ext cx="4357751" cy="213360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786626" y="2362479"/>
              <a:ext cx="2247900" cy="3924046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62002" y="6000762"/>
              <a:ext cx="2152996" cy="857235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5715015"/>
              <a:ext cx="1976468" cy="1142982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6259195" y="6547901"/>
            <a:ext cx="136652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spc="-195" dirty="0">
                <a:latin typeface="Arial MT"/>
                <a:cs typeface="Arial MT"/>
              </a:rPr>
              <a:t>Sma</a:t>
            </a:r>
            <a:r>
              <a:rPr sz="1600" spc="-100" dirty="0">
                <a:latin typeface="Arial MT"/>
                <a:cs typeface="Arial MT"/>
              </a:rPr>
              <a:t>r</a:t>
            </a:r>
            <a:r>
              <a:rPr sz="1600" spc="-80" dirty="0">
                <a:latin typeface="Arial MT"/>
                <a:cs typeface="Arial MT"/>
              </a:rPr>
              <a:t>t</a:t>
            </a:r>
            <a:r>
              <a:rPr sz="1600" spc="-114" dirty="0">
                <a:latin typeface="Arial MT"/>
                <a:cs typeface="Arial MT"/>
              </a:rPr>
              <a:t> </a:t>
            </a:r>
            <a:r>
              <a:rPr sz="1600" spc="-140" dirty="0">
                <a:latin typeface="Arial MT"/>
                <a:cs typeface="Arial MT"/>
              </a:rPr>
              <a:t>car</a:t>
            </a:r>
            <a:r>
              <a:rPr sz="1600" spc="-160" dirty="0">
                <a:latin typeface="Arial MT"/>
                <a:cs typeface="Arial MT"/>
              </a:rPr>
              <a:t>d</a:t>
            </a:r>
            <a:r>
              <a:rPr sz="1600" spc="-95" dirty="0">
                <a:latin typeface="Arial MT"/>
                <a:cs typeface="Arial MT"/>
              </a:rPr>
              <a:t> </a:t>
            </a:r>
            <a:r>
              <a:rPr sz="1600" spc="-140" dirty="0">
                <a:latin typeface="Arial MT"/>
                <a:cs typeface="Arial MT"/>
              </a:rPr>
              <a:t>reader</a:t>
            </a:r>
            <a:endParaRPr sz="160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4318" y="3091608"/>
            <a:ext cx="8879681" cy="276627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-32" y="71373"/>
            <a:ext cx="9144000" cy="1428750"/>
          </a:xfrm>
          <a:custGeom>
            <a:avLst/>
            <a:gdLst/>
            <a:ahLst/>
            <a:cxnLst/>
            <a:rect l="l" t="t" r="r" b="b"/>
            <a:pathLst>
              <a:path w="9144000" h="1428750">
                <a:moveTo>
                  <a:pt x="9144000" y="0"/>
                </a:moveTo>
                <a:lnTo>
                  <a:pt x="0" y="0"/>
                </a:lnTo>
                <a:lnTo>
                  <a:pt x="0" y="1428750"/>
                </a:lnTo>
                <a:lnTo>
                  <a:pt x="9144000" y="142875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8403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Functional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components</a:t>
            </a:r>
            <a:r>
              <a:rPr sz="3200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 a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computer</a:t>
            </a:r>
            <a:r>
              <a:rPr sz="3200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system</a:t>
            </a:r>
            <a:r>
              <a:rPr sz="3200" b="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Wingdings"/>
                <a:cs typeface="Wingdings"/>
              </a:rPr>
              <a:t></a:t>
            </a:r>
            <a:endParaRPr sz="3200">
              <a:latin typeface="Wingdings"/>
              <a:cs typeface="Wingdings"/>
            </a:endParaRPr>
          </a:p>
          <a:p>
            <a:pPr marL="1905" algn="ctr">
              <a:lnSpc>
                <a:spcPct val="100000"/>
              </a:lnSpc>
              <a:spcBef>
                <a:spcPts val="170"/>
              </a:spcBef>
            </a:pPr>
            <a:r>
              <a:rPr sz="4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OUTPUT</a:t>
            </a:r>
            <a:r>
              <a:rPr sz="4000" u="heavy" spc="-6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UNIT</a:t>
            </a:r>
            <a:endParaRPr sz="4000"/>
          </a:p>
        </p:txBody>
      </p:sp>
      <p:grpSp>
        <p:nvGrpSpPr>
          <p:cNvPr id="5" name="object 5"/>
          <p:cNvGrpSpPr/>
          <p:nvPr/>
        </p:nvGrpSpPr>
        <p:grpSpPr>
          <a:xfrm>
            <a:off x="-6350" y="1510919"/>
            <a:ext cx="9156700" cy="1579880"/>
            <a:chOff x="-6350" y="1510919"/>
            <a:chExt cx="9156700" cy="1579880"/>
          </a:xfrm>
        </p:grpSpPr>
        <p:sp>
          <p:nvSpPr>
            <p:cNvPr id="6" name="object 6"/>
            <p:cNvSpPr/>
            <p:nvPr/>
          </p:nvSpPr>
          <p:spPr>
            <a:xfrm>
              <a:off x="0" y="1517269"/>
              <a:ext cx="9144000" cy="1554480"/>
            </a:xfrm>
            <a:custGeom>
              <a:avLst/>
              <a:gdLst/>
              <a:ahLst/>
              <a:cxnLst/>
              <a:rect l="l" t="t" r="r" b="b"/>
              <a:pathLst>
                <a:path w="9144000" h="1554480">
                  <a:moveTo>
                    <a:pt x="9144000" y="0"/>
                  </a:moveTo>
                  <a:lnTo>
                    <a:pt x="0" y="0"/>
                  </a:lnTo>
                  <a:lnTo>
                    <a:pt x="0" y="1554479"/>
                  </a:lnTo>
                  <a:lnTo>
                    <a:pt x="9144000" y="1554479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1510919"/>
              <a:ext cx="9144000" cy="1579880"/>
            </a:xfrm>
            <a:custGeom>
              <a:avLst/>
              <a:gdLst/>
              <a:ahLst/>
              <a:cxnLst/>
              <a:rect l="l" t="t" r="r" b="b"/>
              <a:pathLst>
                <a:path w="9144000" h="1579880">
                  <a:moveTo>
                    <a:pt x="0" y="0"/>
                  </a:moveTo>
                  <a:lnTo>
                    <a:pt x="0" y="1579879"/>
                  </a:lnTo>
                </a:path>
                <a:path w="9144000" h="1579880">
                  <a:moveTo>
                    <a:pt x="9144000" y="0"/>
                  </a:moveTo>
                  <a:lnTo>
                    <a:pt x="9144000" y="157987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510918"/>
              <a:ext cx="9144000" cy="1579880"/>
            </a:xfrm>
            <a:custGeom>
              <a:avLst/>
              <a:gdLst/>
              <a:ahLst/>
              <a:cxnLst/>
              <a:rect l="l" t="t" r="r" b="b"/>
              <a:pathLst>
                <a:path w="9144000" h="1579880">
                  <a:moveTo>
                    <a:pt x="9144000" y="1541780"/>
                  </a:moveTo>
                  <a:lnTo>
                    <a:pt x="0" y="1541780"/>
                  </a:lnTo>
                  <a:lnTo>
                    <a:pt x="0" y="1579880"/>
                  </a:lnTo>
                  <a:lnTo>
                    <a:pt x="9144000" y="1579880"/>
                  </a:lnTo>
                  <a:lnTo>
                    <a:pt x="9144000" y="1541780"/>
                  </a:lnTo>
                  <a:close/>
                </a:path>
                <a:path w="9144000" h="1579880">
                  <a:moveTo>
                    <a:pt x="91440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9144000" y="127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8739" y="1531226"/>
            <a:ext cx="8890000" cy="14884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906905" algn="l"/>
              </a:tabLst>
            </a:pPr>
            <a:r>
              <a:rPr sz="2400" b="1" spc="-5" dirty="0">
                <a:latin typeface="Calibri"/>
                <a:cs typeface="Calibri"/>
              </a:rPr>
              <a:t>An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Output</a:t>
            </a:r>
            <a:r>
              <a:rPr sz="2400" b="1" spc="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device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any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device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that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provides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output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in a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form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which </a:t>
            </a:r>
            <a:r>
              <a:rPr sz="2400" b="1" spc="-5" dirty="0">
                <a:latin typeface="Calibri"/>
                <a:cs typeface="Calibri"/>
              </a:rPr>
              <a:t>is </a:t>
            </a:r>
            <a:r>
              <a:rPr sz="2400" b="1" spc="-53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human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understandable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(Audio,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Video,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printed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form).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This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conversion 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from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machine	understandable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form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to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human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understandable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form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is </a:t>
            </a:r>
            <a:r>
              <a:rPr sz="2400" b="1" spc="-5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the </a:t>
            </a:r>
            <a:r>
              <a:rPr sz="2400" b="1" spc="-15" dirty="0">
                <a:latin typeface="Calibri"/>
                <a:cs typeface="Calibri"/>
              </a:rPr>
              <a:t>work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of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Output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unit.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0" y="5715017"/>
            <a:ext cx="9144000" cy="1139190"/>
          </a:xfrm>
          <a:custGeom>
            <a:avLst/>
            <a:gdLst/>
            <a:ahLst/>
            <a:cxnLst/>
            <a:rect l="l" t="t" r="r" b="b"/>
            <a:pathLst>
              <a:path w="9144000" h="1139190">
                <a:moveTo>
                  <a:pt x="9144000" y="0"/>
                </a:moveTo>
                <a:lnTo>
                  <a:pt x="0" y="0"/>
                </a:lnTo>
                <a:lnTo>
                  <a:pt x="0" y="1138770"/>
                </a:lnTo>
                <a:lnTo>
                  <a:pt x="9144000" y="113877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6799" y="5726442"/>
            <a:ext cx="8844915" cy="10693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100"/>
              </a:spcBef>
            </a:pPr>
            <a:r>
              <a:rPr sz="2800" b="1" u="heavy" spc="-2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NOTE:</a:t>
            </a:r>
            <a:r>
              <a:rPr sz="2800" b="1" spc="-19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Computer</a:t>
            </a:r>
            <a:r>
              <a:rPr sz="2000" b="1" spc="3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understands</a:t>
            </a:r>
            <a:r>
              <a:rPr sz="2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only</a:t>
            </a:r>
            <a:r>
              <a:rPr sz="2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two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signals</a:t>
            </a:r>
            <a:r>
              <a:rPr sz="2000" b="1" spc="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viz.</a:t>
            </a:r>
            <a:r>
              <a:rPr sz="20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1(ON)</a:t>
            </a:r>
            <a:r>
              <a:rPr sz="2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0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0(OFF).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  <a:spcBef>
                <a:spcPts val="50"/>
              </a:spcBef>
            </a:pP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Since,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 there</a:t>
            </a:r>
            <a:r>
              <a:rPr sz="2000" b="1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are</a:t>
            </a:r>
            <a:r>
              <a:rPr sz="20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only</a:t>
            </a:r>
            <a:r>
              <a:rPr sz="2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two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digits/signals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which</a:t>
            </a:r>
            <a:r>
              <a:rPr sz="20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computer</a:t>
            </a:r>
            <a:r>
              <a:rPr sz="20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understands</a:t>
            </a:r>
            <a:r>
              <a:rPr sz="2000" b="1" spc="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,therefore,</a:t>
            </a:r>
            <a:r>
              <a:rPr sz="20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this </a:t>
            </a:r>
            <a:r>
              <a:rPr sz="2000" b="1" spc="-434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machine</a:t>
            </a:r>
            <a:r>
              <a:rPr sz="2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level</a:t>
            </a:r>
            <a:r>
              <a:rPr sz="2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language</a:t>
            </a:r>
            <a:r>
              <a:rPr sz="2000" b="1" spc="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is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also</a:t>
            </a:r>
            <a:r>
              <a:rPr sz="20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known</a:t>
            </a:r>
            <a:r>
              <a:rPr sz="2000" b="1" spc="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as Binary</a:t>
            </a:r>
            <a:r>
              <a:rPr sz="2000" b="1" spc="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Level</a:t>
            </a:r>
            <a:r>
              <a:rPr sz="2000" b="1" spc="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Language.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2" y="71424"/>
            <a:ext cx="9144000" cy="1214755"/>
          </a:xfrm>
          <a:custGeom>
            <a:avLst/>
            <a:gdLst/>
            <a:ahLst/>
            <a:cxnLst/>
            <a:rect l="l" t="t" r="r" b="b"/>
            <a:pathLst>
              <a:path w="9144000" h="1214755">
                <a:moveTo>
                  <a:pt x="9144000" y="0"/>
                </a:moveTo>
                <a:lnTo>
                  <a:pt x="0" y="0"/>
                </a:lnTo>
                <a:lnTo>
                  <a:pt x="0" y="1214450"/>
                </a:lnTo>
                <a:lnTo>
                  <a:pt x="9144000" y="121445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168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Functional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components</a:t>
            </a:r>
            <a:r>
              <a:rPr sz="3200" u="heavy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</a:t>
            </a: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 </a:t>
            </a:r>
            <a:r>
              <a:rPr sz="32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computer</a:t>
            </a:r>
            <a:r>
              <a:rPr sz="3200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system</a:t>
            </a:r>
            <a:r>
              <a:rPr sz="3200" b="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Wingdings"/>
                <a:cs typeface="Wingdings"/>
              </a:rPr>
              <a:t></a:t>
            </a:r>
            <a:endParaRPr sz="3200">
              <a:latin typeface="Wingdings"/>
              <a:cs typeface="Wingdings"/>
            </a:endParaRPr>
          </a:p>
          <a:p>
            <a:pPr marL="635" algn="ctr">
              <a:lnSpc>
                <a:spcPct val="100000"/>
              </a:lnSpc>
              <a:spcBef>
                <a:spcPts val="165"/>
              </a:spcBef>
            </a:pPr>
            <a:r>
              <a:rPr sz="4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CENTRAL</a:t>
            </a:r>
            <a:r>
              <a:rPr sz="4000" u="heavy" spc="-4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PROCESSING </a:t>
            </a:r>
            <a:r>
              <a:rPr sz="4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UNIT</a:t>
            </a:r>
            <a:r>
              <a:rPr sz="4000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(CPU)</a:t>
            </a:r>
            <a:endParaRPr sz="4000"/>
          </a:p>
        </p:txBody>
      </p:sp>
      <p:grpSp>
        <p:nvGrpSpPr>
          <p:cNvPr id="4" name="object 4"/>
          <p:cNvGrpSpPr/>
          <p:nvPr/>
        </p:nvGrpSpPr>
        <p:grpSpPr>
          <a:xfrm>
            <a:off x="-6350" y="1344549"/>
            <a:ext cx="7156450" cy="2324100"/>
            <a:chOff x="-6350" y="1344549"/>
            <a:chExt cx="7156450" cy="2324100"/>
          </a:xfrm>
        </p:grpSpPr>
        <p:sp>
          <p:nvSpPr>
            <p:cNvPr id="5" name="object 5"/>
            <p:cNvSpPr/>
            <p:nvPr/>
          </p:nvSpPr>
          <p:spPr>
            <a:xfrm>
              <a:off x="0" y="1357249"/>
              <a:ext cx="7143750" cy="2266950"/>
            </a:xfrm>
            <a:custGeom>
              <a:avLst/>
              <a:gdLst/>
              <a:ahLst/>
              <a:cxnLst/>
              <a:rect l="l" t="t" r="r" b="b"/>
              <a:pathLst>
                <a:path w="7143750" h="2266950">
                  <a:moveTo>
                    <a:pt x="0" y="2266950"/>
                  </a:moveTo>
                  <a:lnTo>
                    <a:pt x="7143750" y="2266950"/>
                  </a:lnTo>
                  <a:lnTo>
                    <a:pt x="7143750" y="0"/>
                  </a:lnTo>
                  <a:lnTo>
                    <a:pt x="0" y="0"/>
                  </a:lnTo>
                  <a:lnTo>
                    <a:pt x="0" y="2266950"/>
                  </a:lnTo>
                  <a:close/>
                </a:path>
              </a:pathLst>
            </a:custGeom>
            <a:solidFill>
              <a:srgbClr val="FBD4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1350899"/>
              <a:ext cx="0" cy="2311400"/>
            </a:xfrm>
            <a:custGeom>
              <a:avLst/>
              <a:gdLst/>
              <a:ahLst/>
              <a:cxnLst/>
              <a:rect l="l" t="t" r="r" b="b"/>
              <a:pathLst>
                <a:path h="2311400">
                  <a:moveTo>
                    <a:pt x="0" y="0"/>
                  </a:moveTo>
                  <a:lnTo>
                    <a:pt x="0" y="23114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143750" y="1350899"/>
              <a:ext cx="0" cy="2311400"/>
            </a:xfrm>
            <a:custGeom>
              <a:avLst/>
              <a:gdLst/>
              <a:ahLst/>
              <a:cxnLst/>
              <a:rect l="l" t="t" r="r" b="b"/>
              <a:pathLst>
                <a:path h="2311400">
                  <a:moveTo>
                    <a:pt x="0" y="0"/>
                  </a:moveTo>
                  <a:lnTo>
                    <a:pt x="0" y="231140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0" y="1350898"/>
              <a:ext cx="7150100" cy="2311400"/>
            </a:xfrm>
            <a:custGeom>
              <a:avLst/>
              <a:gdLst/>
              <a:ahLst/>
              <a:cxnLst/>
              <a:rect l="l" t="t" r="r" b="b"/>
              <a:pathLst>
                <a:path w="7150100" h="2311400">
                  <a:moveTo>
                    <a:pt x="7150100" y="2273300"/>
                  </a:moveTo>
                  <a:lnTo>
                    <a:pt x="0" y="2273300"/>
                  </a:lnTo>
                  <a:lnTo>
                    <a:pt x="0" y="2311400"/>
                  </a:lnTo>
                  <a:lnTo>
                    <a:pt x="7150100" y="2311400"/>
                  </a:lnTo>
                  <a:lnTo>
                    <a:pt x="7150100" y="2273300"/>
                  </a:lnTo>
                  <a:close/>
                </a:path>
                <a:path w="7150100" h="2311400">
                  <a:moveTo>
                    <a:pt x="715010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7150100" y="12700"/>
                  </a:lnTo>
                  <a:lnTo>
                    <a:pt x="71501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6350" y="1371206"/>
            <a:ext cx="7131050" cy="5457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7950" marR="99695" algn="ctr">
              <a:lnSpc>
                <a:spcPct val="100000"/>
              </a:lnSpc>
              <a:spcBef>
                <a:spcPts val="95"/>
              </a:spcBef>
            </a:pPr>
            <a:r>
              <a:rPr sz="24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Central</a:t>
            </a:r>
            <a:r>
              <a:rPr sz="2400" b="1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Processing</a:t>
            </a:r>
            <a:r>
              <a:rPr sz="2400" b="1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Unit (CPU)</a:t>
            </a:r>
            <a:r>
              <a:rPr sz="2400" b="1" spc="-15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also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known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as 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microprocessor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or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30" dirty="0">
                <a:latin typeface="Calibri"/>
                <a:cs typeface="Calibri"/>
              </a:rPr>
              <a:t>processor.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CPU</a:t>
            </a:r>
            <a:r>
              <a:rPr sz="2400" b="1" spc="-5" dirty="0">
                <a:latin typeface="Calibri"/>
                <a:cs typeface="Calibri"/>
              </a:rPr>
              <a:t> is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brain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of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 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computer.</a:t>
            </a:r>
            <a:r>
              <a:rPr sz="2400" b="1" spc="-5" dirty="0">
                <a:latin typeface="Calibri"/>
                <a:cs typeface="Calibri"/>
              </a:rPr>
              <a:t> It is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responsible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for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all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functions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and 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processes.</a:t>
            </a:r>
            <a:r>
              <a:rPr sz="2400" b="1" spc="-10" dirty="0">
                <a:latin typeface="Calibri"/>
                <a:cs typeface="Calibri"/>
              </a:rPr>
              <a:t> The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CPU</a:t>
            </a:r>
            <a:r>
              <a:rPr sz="2400" b="1" spc="-5" dirty="0">
                <a:latin typeface="Calibri"/>
                <a:cs typeface="Calibri"/>
              </a:rPr>
              <a:t> is the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most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important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element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of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 </a:t>
            </a:r>
            <a:r>
              <a:rPr sz="2400" b="1" spc="-52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computer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b="1" spc="-25" dirty="0">
                <a:latin typeface="Calibri"/>
                <a:cs typeface="Calibri"/>
              </a:rPr>
              <a:t>system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which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guides,</a:t>
            </a:r>
            <a:r>
              <a:rPr sz="2400" b="1" spc="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directs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,controls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and 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governs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the</a:t>
            </a:r>
            <a:r>
              <a:rPr sz="2400" b="1" spc="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performance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of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</a:t>
            </a:r>
            <a:r>
              <a:rPr sz="2400" b="1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computer.</a:t>
            </a:r>
            <a:endParaRPr sz="2400">
              <a:latin typeface="Calibri"/>
              <a:cs typeface="Calibri"/>
            </a:endParaRPr>
          </a:p>
          <a:p>
            <a:pPr marL="3371850" marR="108585">
              <a:lnSpc>
                <a:spcPct val="100000"/>
              </a:lnSpc>
              <a:spcBef>
                <a:spcPts val="1970"/>
              </a:spcBef>
            </a:pPr>
            <a:r>
              <a:rPr sz="28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Function </a:t>
            </a:r>
            <a:r>
              <a:rPr sz="2800" b="1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of</a:t>
            </a:r>
            <a:r>
              <a:rPr sz="28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the CPU</a:t>
            </a:r>
            <a:r>
              <a:rPr sz="2800" b="1" u="heavy" spc="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8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Wingdings"/>
                <a:cs typeface="Wingdings"/>
              </a:rPr>
              <a:t></a:t>
            </a:r>
            <a:r>
              <a:rPr sz="2800" spc="5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The CPU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processes</a:t>
            </a:r>
            <a:r>
              <a:rPr sz="2400" b="1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instructions</a:t>
            </a: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it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libri"/>
                <a:cs typeface="Calibri"/>
              </a:rPr>
              <a:t>receives</a:t>
            </a:r>
            <a:r>
              <a:rPr sz="2400" b="1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libri"/>
                <a:cs typeface="Calibri"/>
              </a:rPr>
              <a:t>from 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input 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devices</a:t>
            </a:r>
            <a:r>
              <a:rPr sz="2400" b="1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and </a:t>
            </a:r>
            <a:r>
              <a:rPr sz="2400" b="1" spc="-15" dirty="0">
                <a:solidFill>
                  <a:srgbClr val="404040"/>
                </a:solidFill>
                <a:latin typeface="Calibri"/>
                <a:cs typeface="Calibri"/>
              </a:rPr>
              <a:t>gives</a:t>
            </a:r>
            <a:r>
              <a:rPr sz="2400" b="1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the </a:t>
            </a: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libri"/>
                <a:cs typeface="Calibri"/>
              </a:rPr>
              <a:t>required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output</a:t>
            </a:r>
            <a:r>
              <a:rPr sz="2400" b="1" spc="53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using </a:t>
            </a: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output 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devices.</a:t>
            </a: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CPU</a:t>
            </a:r>
            <a:r>
              <a:rPr sz="2400" b="1" spc="-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has</a:t>
            </a:r>
            <a:r>
              <a:rPr sz="2400" b="1" spc="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404040"/>
                </a:solidFill>
                <a:latin typeface="Calibri"/>
                <a:cs typeface="Calibri"/>
              </a:rPr>
              <a:t>four </a:t>
            </a:r>
            <a:r>
              <a:rPr sz="2400" b="1" spc="-52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basic</a:t>
            </a:r>
            <a:r>
              <a:rPr sz="2400" b="1" spc="-20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functions</a:t>
            </a:r>
            <a:r>
              <a:rPr sz="2400" b="1" spc="1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404040"/>
                </a:solidFill>
                <a:latin typeface="Calibri"/>
                <a:cs typeface="Calibri"/>
              </a:rPr>
              <a:t>to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perform</a:t>
            </a: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404040"/>
                </a:solidFill>
                <a:latin typeface="Calibri"/>
                <a:cs typeface="Calibri"/>
              </a:rPr>
              <a:t>a </a:t>
            </a:r>
            <a:r>
              <a:rPr sz="2400" b="1" dirty="0">
                <a:solidFill>
                  <a:srgbClr val="40404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404040"/>
                </a:solidFill>
                <a:latin typeface="Calibri"/>
                <a:cs typeface="Calibri"/>
              </a:rPr>
              <a:t>task: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3810000"/>
            <a:ext cx="3214624" cy="304799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53275" y="1357249"/>
            <a:ext cx="1990724" cy="55007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2" y="0"/>
            <a:ext cx="9144000" cy="5144135"/>
            <a:chOff x="-32" y="0"/>
            <a:chExt cx="9144000" cy="5144135"/>
          </a:xfrm>
        </p:grpSpPr>
        <p:sp>
          <p:nvSpPr>
            <p:cNvPr id="3" name="object 3"/>
            <p:cNvSpPr/>
            <p:nvPr/>
          </p:nvSpPr>
          <p:spPr>
            <a:xfrm>
              <a:off x="71399" y="940561"/>
              <a:ext cx="9001760" cy="4203065"/>
            </a:xfrm>
            <a:custGeom>
              <a:avLst/>
              <a:gdLst/>
              <a:ahLst/>
              <a:cxnLst/>
              <a:rect l="l" t="t" r="r" b="b"/>
              <a:pathLst>
                <a:path w="9001760" h="4203065">
                  <a:moveTo>
                    <a:pt x="9001163" y="1648333"/>
                  </a:moveTo>
                  <a:lnTo>
                    <a:pt x="38" y="1648333"/>
                  </a:lnTo>
                  <a:lnTo>
                    <a:pt x="38" y="4202938"/>
                  </a:lnTo>
                  <a:lnTo>
                    <a:pt x="9001163" y="4202938"/>
                  </a:lnTo>
                  <a:lnTo>
                    <a:pt x="9001163" y="1648333"/>
                  </a:lnTo>
                  <a:close/>
                </a:path>
                <a:path w="9001760" h="4203065">
                  <a:moveTo>
                    <a:pt x="9001252" y="0"/>
                  </a:moveTo>
                  <a:lnTo>
                    <a:pt x="0" y="0"/>
                  </a:lnTo>
                  <a:lnTo>
                    <a:pt x="0" y="1631188"/>
                  </a:lnTo>
                  <a:lnTo>
                    <a:pt x="9001252" y="1631188"/>
                  </a:lnTo>
                  <a:lnTo>
                    <a:pt x="9001252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32" y="0"/>
              <a:ext cx="9144000" cy="929005"/>
            </a:xfrm>
            <a:custGeom>
              <a:avLst/>
              <a:gdLst/>
              <a:ahLst/>
              <a:cxnLst/>
              <a:rect l="l" t="t" r="r" b="b"/>
              <a:pathLst>
                <a:path w="9144000" h="929005">
                  <a:moveTo>
                    <a:pt x="9144000" y="0"/>
                  </a:moveTo>
                  <a:lnTo>
                    <a:pt x="0" y="0"/>
                  </a:lnTo>
                  <a:lnTo>
                    <a:pt x="0" y="928700"/>
                  </a:lnTo>
                  <a:lnTo>
                    <a:pt x="9144000" y="92870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96202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4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Functional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components</a:t>
            </a:r>
            <a:r>
              <a:rPr sz="2400" u="heavy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 a </a:t>
            </a:r>
            <a:r>
              <a:rPr sz="2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computer</a:t>
            </a:r>
            <a:r>
              <a:rPr sz="2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400" u="heavy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system</a:t>
            </a:r>
            <a:r>
              <a:rPr sz="2400" b="0" u="heavy" spc="-2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Wingdings"/>
                <a:cs typeface="Wingdings"/>
              </a:rPr>
              <a:t></a:t>
            </a:r>
            <a:endParaRPr sz="2400">
              <a:latin typeface="Wingdings"/>
              <a:cs typeface="Wingdings"/>
            </a:endParaRPr>
          </a:p>
          <a:p>
            <a:pPr marL="1270" algn="ctr">
              <a:lnSpc>
                <a:spcPct val="100000"/>
              </a:lnSpc>
              <a:spcBef>
                <a:spcPts val="160"/>
              </a:spcBef>
            </a:pPr>
            <a:r>
              <a:rPr sz="3200" u="heavy" spc="-15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Parts</a:t>
            </a:r>
            <a:r>
              <a:rPr sz="3200" u="heavy" spc="-35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sz="3200" u="heavy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of </a:t>
            </a:r>
            <a:r>
              <a:rPr sz="3200" u="heavy" spc="-10" dirty="0">
                <a:solidFill>
                  <a:srgbClr val="F9C090"/>
                </a:solidFill>
                <a:uFill>
                  <a:solidFill>
                    <a:srgbClr val="F9C090"/>
                  </a:solidFill>
                </a:uFill>
              </a:rPr>
              <a:t>(CPU)</a:t>
            </a:r>
            <a:r>
              <a:rPr sz="3200" u="heavy" spc="20" dirty="0">
                <a:solidFill>
                  <a:srgbClr val="FFFFFF"/>
                </a:solidFill>
                <a:uFill>
                  <a:solidFill>
                    <a:srgbClr val="F9C090"/>
                  </a:solidFill>
                </a:uFill>
              </a:rPr>
              <a:t> 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9C090"/>
                  </a:solidFill>
                </a:uFill>
              </a:rPr>
              <a:t>: </a:t>
            </a:r>
            <a:r>
              <a:rPr sz="3200" u="heavy" spc="-25" dirty="0">
                <a:solidFill>
                  <a:srgbClr val="FFFFFF"/>
                </a:solidFill>
                <a:uFill>
                  <a:solidFill>
                    <a:srgbClr val="F9C090"/>
                  </a:solidFill>
                </a:uFill>
              </a:rPr>
              <a:t>ALU,CU,Registers</a:t>
            </a:r>
            <a:endParaRPr sz="3200"/>
          </a:p>
        </p:txBody>
      </p:sp>
      <p:sp>
        <p:nvSpPr>
          <p:cNvPr id="6" name="object 6"/>
          <p:cNvSpPr/>
          <p:nvPr/>
        </p:nvSpPr>
        <p:spPr>
          <a:xfrm>
            <a:off x="73710" y="5214977"/>
            <a:ext cx="8999220" cy="1631314"/>
          </a:xfrm>
          <a:custGeom>
            <a:avLst/>
            <a:gdLst/>
            <a:ahLst/>
            <a:cxnLst/>
            <a:rect l="l" t="t" r="r" b="b"/>
            <a:pathLst>
              <a:path w="8999220" h="1631315">
                <a:moveTo>
                  <a:pt x="8998839" y="0"/>
                </a:moveTo>
                <a:lnTo>
                  <a:pt x="0" y="0"/>
                </a:lnTo>
                <a:lnTo>
                  <a:pt x="0" y="1631187"/>
                </a:lnTo>
                <a:lnTo>
                  <a:pt x="8998839" y="1631187"/>
                </a:lnTo>
                <a:lnTo>
                  <a:pt x="8998839" y="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50088" y="958710"/>
            <a:ext cx="8816340" cy="5824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95"/>
              </a:spcBef>
            </a:pPr>
            <a:r>
              <a:rPr sz="20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Arithmetic</a:t>
            </a:r>
            <a:r>
              <a:rPr sz="2000" b="1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Logic Unit</a:t>
            </a:r>
            <a:r>
              <a:rPr sz="2000" b="1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(ALU)</a:t>
            </a:r>
            <a:endParaRPr sz="2000">
              <a:latin typeface="Calibri"/>
              <a:cs typeface="Calibri"/>
            </a:endParaRPr>
          </a:p>
          <a:p>
            <a:pPr marL="213995" indent="-201930">
              <a:lnSpc>
                <a:spcPts val="2395"/>
              </a:lnSpc>
              <a:buSzPct val="95000"/>
              <a:buFont typeface="Wingdings"/>
              <a:buChar char=""/>
              <a:tabLst>
                <a:tab pos="214629" algn="l"/>
              </a:tabLst>
            </a:pP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electronic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circuitry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ALU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executes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all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arithmetic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logical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operations.</a:t>
            </a:r>
            <a:endParaRPr sz="2000">
              <a:latin typeface="Calibri"/>
              <a:cs typeface="Calibri"/>
            </a:endParaRPr>
          </a:p>
          <a:p>
            <a:pPr marL="12700" marR="239395">
              <a:lnSpc>
                <a:spcPts val="2410"/>
              </a:lnSpc>
              <a:spcBef>
                <a:spcPts val="70"/>
              </a:spcBef>
              <a:buSzPct val="95000"/>
              <a:buFont typeface="Wingdings"/>
              <a:buChar char=""/>
              <a:tabLst>
                <a:tab pos="269240" algn="l"/>
              </a:tabLst>
            </a:pPr>
            <a:r>
              <a:rPr sz="2000" spc="-5" dirty="0">
                <a:latin typeface="Calibri"/>
                <a:cs typeface="Calibri"/>
              </a:rPr>
              <a:t>It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performs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arithmetic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calculations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like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ARITHMETIC(+,</a:t>
            </a:r>
            <a:r>
              <a:rPr sz="2000" spc="8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-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*,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/)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well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LOGICAL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comparisons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(&lt;,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&gt;, </a:t>
            </a:r>
            <a:r>
              <a:rPr sz="2000" spc="-10" dirty="0">
                <a:latin typeface="Calibri"/>
                <a:cs typeface="Calibri"/>
              </a:rPr>
              <a:t>&lt;=,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&gt;=,=,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!=)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returns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only </a:t>
            </a:r>
            <a:r>
              <a:rPr sz="2000" spc="-40" dirty="0">
                <a:latin typeface="Calibri"/>
                <a:cs typeface="Calibri"/>
              </a:rPr>
              <a:t>True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False.</a:t>
            </a:r>
            <a:endParaRPr sz="2000">
              <a:latin typeface="Calibri"/>
              <a:cs typeface="Calibri"/>
            </a:endParaRPr>
          </a:p>
          <a:p>
            <a:pPr marL="213995" indent="-201930">
              <a:lnSpc>
                <a:spcPts val="2310"/>
              </a:lnSpc>
              <a:buSzPct val="95000"/>
              <a:buFont typeface="Wingdings"/>
              <a:buChar char=""/>
              <a:tabLst>
                <a:tab pos="214629" algn="l"/>
              </a:tabLst>
            </a:pP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unit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compare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numbers,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letters,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spc="-10" dirty="0">
                <a:latin typeface="Calibri"/>
                <a:cs typeface="Calibri"/>
              </a:rPr>
              <a:t>special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characters.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  <a:spcBef>
                <a:spcPts val="985"/>
              </a:spcBef>
            </a:pPr>
            <a:r>
              <a:rPr sz="20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Control</a:t>
            </a:r>
            <a:r>
              <a:rPr sz="2000" b="1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Unit(CU)</a:t>
            </a:r>
            <a:endParaRPr sz="2000">
              <a:latin typeface="Calibri"/>
              <a:cs typeface="Calibri"/>
            </a:endParaRPr>
          </a:p>
          <a:p>
            <a:pPr marL="238760" indent="-226695">
              <a:lnSpc>
                <a:spcPts val="2395"/>
              </a:lnSpc>
              <a:buSzPct val="95000"/>
              <a:buFont typeface="Wingdings"/>
              <a:buChar char=""/>
              <a:tabLst>
                <a:tab pos="239395" algn="l"/>
              </a:tabLst>
            </a:pP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-5" dirty="0">
                <a:latin typeface="Calibri"/>
                <a:cs typeface="Calibri"/>
              </a:rPr>
              <a:t> circuitry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control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unit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uses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electrical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signals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instruct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whole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400"/>
              </a:lnSpc>
            </a:pP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system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carrying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out or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executing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already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stored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program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instructions.</a:t>
            </a:r>
            <a:endParaRPr sz="2000">
              <a:latin typeface="Calibri"/>
              <a:cs typeface="Calibri"/>
            </a:endParaRPr>
          </a:p>
          <a:p>
            <a:pPr marL="238760" indent="-226695">
              <a:lnSpc>
                <a:spcPts val="2400"/>
              </a:lnSpc>
              <a:spcBef>
                <a:spcPts val="10"/>
              </a:spcBef>
              <a:buSzPct val="95000"/>
              <a:buFont typeface="Wingdings"/>
              <a:buChar char=""/>
              <a:tabLst>
                <a:tab pos="239395" algn="l"/>
              </a:tabLst>
            </a:pPr>
            <a:r>
              <a:rPr sz="2000" spc="-5" dirty="0">
                <a:latin typeface="Calibri"/>
                <a:cs typeface="Calibri"/>
              </a:rPr>
              <a:t>It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controls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guidesand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co-ordinates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components.</a:t>
            </a:r>
            <a:endParaRPr sz="2000">
              <a:latin typeface="Calibri"/>
              <a:cs typeface="Calibri"/>
            </a:endParaRPr>
          </a:p>
          <a:p>
            <a:pPr marL="12700" marR="240665">
              <a:lnSpc>
                <a:spcPts val="2400"/>
              </a:lnSpc>
              <a:spcBef>
                <a:spcPts val="75"/>
              </a:spcBef>
              <a:buSzPct val="95000"/>
              <a:buFont typeface="Wingdings"/>
              <a:buChar char=""/>
              <a:tabLst>
                <a:tab pos="239395" algn="l"/>
              </a:tabLst>
            </a:pPr>
            <a:r>
              <a:rPr sz="2000" spc="-15" dirty="0">
                <a:latin typeface="Calibri"/>
                <a:cs typeface="Calibri"/>
              </a:rPr>
              <a:t>Control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Unit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acts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like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nervous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system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entire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receives(FETCH),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decodes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(DECODE),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stores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results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(STORE)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manages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execution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25"/>
              </a:lnSpc>
            </a:pPr>
            <a:r>
              <a:rPr sz="2000" spc="-10" dirty="0">
                <a:latin typeface="Calibri"/>
                <a:cs typeface="Calibri"/>
              </a:rPr>
              <a:t>(EXECUTE)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5" dirty="0">
                <a:latin typeface="Calibri"/>
                <a:cs typeface="Calibri"/>
              </a:rPr>
              <a:t>data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that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flows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through</a:t>
            </a:r>
            <a:r>
              <a:rPr sz="2000" spc="-5" dirty="0">
                <a:latin typeface="Calibri"/>
                <a:cs typeface="Calibri"/>
              </a:rPr>
              <a:t> the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CPU.</a:t>
            </a:r>
            <a:endParaRPr sz="2000">
              <a:latin typeface="Calibri"/>
              <a:cs typeface="Calibri"/>
            </a:endParaRPr>
          </a:p>
          <a:p>
            <a:pPr marL="238760" indent="-226695">
              <a:lnSpc>
                <a:spcPct val="100000"/>
              </a:lnSpc>
              <a:buSzPct val="95000"/>
              <a:buFont typeface="Wingdings"/>
              <a:buChar char=""/>
              <a:tabLst>
                <a:tab pos="239395" algn="l"/>
              </a:tabLst>
            </a:pPr>
            <a:r>
              <a:rPr sz="2000" dirty="0">
                <a:latin typeface="Calibri"/>
                <a:cs typeface="Calibri"/>
              </a:rPr>
              <a:t>Its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communicates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with both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arithmetic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unit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memory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unit.</a:t>
            </a:r>
            <a:endParaRPr sz="2000">
              <a:latin typeface="Calibri"/>
              <a:cs typeface="Calibri"/>
            </a:endParaRPr>
          </a:p>
          <a:p>
            <a:pPr marL="14604">
              <a:lnSpc>
                <a:spcPts val="2400"/>
              </a:lnSpc>
              <a:spcBef>
                <a:spcPts val="1480"/>
              </a:spcBef>
            </a:pPr>
            <a:r>
              <a:rPr sz="2000" b="1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Registers/</a:t>
            </a:r>
            <a:r>
              <a:rPr sz="2000" b="1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Processors</a:t>
            </a:r>
            <a:r>
              <a:rPr sz="2000" b="1" u="heavy" spc="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2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Calibri"/>
                <a:cs typeface="Calibri"/>
              </a:rPr>
              <a:t>Registers</a:t>
            </a:r>
            <a:endParaRPr sz="2000">
              <a:latin typeface="Calibri"/>
              <a:cs typeface="Calibri"/>
            </a:endParaRPr>
          </a:p>
          <a:p>
            <a:pPr marL="14604" marR="5080">
              <a:lnSpc>
                <a:spcPts val="2400"/>
              </a:lnSpc>
              <a:spcBef>
                <a:spcPts val="80"/>
              </a:spcBef>
            </a:pPr>
            <a:r>
              <a:rPr sz="2000" spc="-15" dirty="0">
                <a:latin typeface="Calibri"/>
                <a:cs typeface="Calibri"/>
              </a:rPr>
              <a:t>Registers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temporary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storage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areas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are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responsible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for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holding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that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processed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40" dirty="0">
                <a:latin typeface="Calibri"/>
                <a:cs typeface="Calibri"/>
              </a:rPr>
              <a:t>.They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store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processing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information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(instructions,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data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or</a:t>
            </a:r>
            <a:endParaRPr sz="2000">
              <a:latin typeface="Calibri"/>
              <a:cs typeface="Calibri"/>
            </a:endParaRPr>
          </a:p>
          <a:p>
            <a:pPr marL="14604" marR="141605">
              <a:lnSpc>
                <a:spcPts val="2400"/>
              </a:lnSpc>
              <a:spcBef>
                <a:spcPts val="5"/>
              </a:spcBef>
            </a:pPr>
            <a:r>
              <a:rPr sz="2000" b="1" spc="-10" dirty="0">
                <a:latin typeface="Calibri"/>
                <a:cs typeface="Calibri"/>
              </a:rPr>
              <a:t>memory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addresses)</a:t>
            </a:r>
            <a:r>
              <a:rPr sz="2000" spc="-10" dirty="0">
                <a:latin typeface="Calibri"/>
                <a:cs typeface="Calibri"/>
              </a:rPr>
              <a:t>,</a:t>
            </a:r>
            <a:r>
              <a:rPr sz="2000" spc="6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when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processing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takes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place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processor.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This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data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further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used by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Control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Unit.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577197" y="1801367"/>
            <a:ext cx="6458585" cy="2817495"/>
            <a:chOff x="1577197" y="1801367"/>
            <a:chExt cx="6458585" cy="28174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577197" y="1801367"/>
              <a:ext cx="6222507" cy="2617216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732407" y="2514218"/>
              <a:ext cx="6303645" cy="2105025"/>
            </a:xfrm>
            <a:custGeom>
              <a:avLst/>
              <a:gdLst/>
              <a:ahLst/>
              <a:cxnLst/>
              <a:rect l="l" t="t" r="r" b="b"/>
              <a:pathLst>
                <a:path w="6303645" h="2105025">
                  <a:moveTo>
                    <a:pt x="6282690" y="0"/>
                  </a:moveTo>
                  <a:lnTo>
                    <a:pt x="0" y="2041905"/>
                  </a:lnTo>
                  <a:lnTo>
                    <a:pt x="20447" y="2104643"/>
                  </a:lnTo>
                  <a:lnTo>
                    <a:pt x="6303137" y="62610"/>
                  </a:lnTo>
                  <a:lnTo>
                    <a:pt x="6282690" y="0"/>
                  </a:lnTo>
                  <a:close/>
                </a:path>
              </a:pathLst>
            </a:custGeom>
            <a:solidFill>
              <a:srgbClr val="C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2" y="1077849"/>
            <a:ext cx="9144000" cy="1708150"/>
          </a:xfrm>
          <a:custGeom>
            <a:avLst/>
            <a:gdLst/>
            <a:ahLst/>
            <a:cxnLst/>
            <a:rect l="l" t="t" r="r" b="b"/>
            <a:pathLst>
              <a:path w="9144000" h="1708150">
                <a:moveTo>
                  <a:pt x="0" y="1708150"/>
                </a:moveTo>
                <a:lnTo>
                  <a:pt x="9144000" y="1708150"/>
                </a:lnTo>
                <a:lnTo>
                  <a:pt x="9144000" y="0"/>
                </a:lnTo>
                <a:lnTo>
                  <a:pt x="0" y="0"/>
                </a:lnTo>
                <a:lnTo>
                  <a:pt x="0" y="1708150"/>
                </a:lnTo>
                <a:close/>
              </a:path>
            </a:pathLst>
          </a:custGeom>
          <a:ln w="127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78739" y="1094739"/>
            <a:ext cx="8965565" cy="5369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100" b="1" dirty="0">
                <a:latin typeface="Calibri"/>
                <a:cs typeface="Calibri"/>
              </a:rPr>
              <a:t>It </a:t>
            </a:r>
            <a:r>
              <a:rPr sz="2100" b="1" spc="-20" dirty="0">
                <a:latin typeface="Calibri"/>
                <a:cs typeface="Calibri"/>
              </a:rPr>
              <a:t>refers </a:t>
            </a:r>
            <a:r>
              <a:rPr sz="2100" b="1" spc="-15" dirty="0">
                <a:latin typeface="Calibri"/>
                <a:cs typeface="Calibri"/>
              </a:rPr>
              <a:t>to </a:t>
            </a:r>
            <a:r>
              <a:rPr sz="2100" b="1" dirty="0">
                <a:latin typeface="Calibri"/>
                <a:cs typeface="Calibri"/>
              </a:rPr>
              <a:t>the </a:t>
            </a:r>
            <a:r>
              <a:rPr sz="2100" b="1" spc="-10" dirty="0">
                <a:latin typeface="Calibri"/>
                <a:cs typeface="Calibri"/>
              </a:rPr>
              <a:t>physical </a:t>
            </a:r>
            <a:r>
              <a:rPr sz="2100" b="1" dirty="0">
                <a:latin typeface="Calibri"/>
                <a:cs typeface="Calibri"/>
              </a:rPr>
              <a:t>devices used </a:t>
            </a:r>
            <a:r>
              <a:rPr sz="2100" b="1" spc="-15" dirty="0">
                <a:latin typeface="Calibri"/>
                <a:cs typeface="Calibri"/>
              </a:rPr>
              <a:t>to store </a:t>
            </a:r>
            <a:r>
              <a:rPr sz="2100" b="1" spc="-10" dirty="0">
                <a:latin typeface="Calibri"/>
                <a:cs typeface="Calibri"/>
              </a:rPr>
              <a:t>programs </a:t>
            </a:r>
            <a:r>
              <a:rPr sz="2100" b="1" dirty="0">
                <a:latin typeface="Calibri"/>
                <a:cs typeface="Calibri"/>
              </a:rPr>
              <a:t>(sequences of 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instructions) </a:t>
            </a:r>
            <a:r>
              <a:rPr sz="2100" b="1" dirty="0">
                <a:latin typeface="Calibri"/>
                <a:cs typeface="Calibri"/>
              </a:rPr>
              <a:t>or </a:t>
            </a:r>
            <a:r>
              <a:rPr sz="2100" b="1" spc="-15" dirty="0">
                <a:latin typeface="Calibri"/>
                <a:cs typeface="Calibri"/>
              </a:rPr>
              <a:t>data </a:t>
            </a:r>
            <a:r>
              <a:rPr sz="2100" b="1" dirty="0">
                <a:latin typeface="Calibri"/>
                <a:cs typeface="Calibri"/>
              </a:rPr>
              <a:t>(e.g. </a:t>
            </a:r>
            <a:r>
              <a:rPr sz="2100" b="1" spc="-15" dirty="0">
                <a:latin typeface="Calibri"/>
                <a:cs typeface="Calibri"/>
              </a:rPr>
              <a:t>program </a:t>
            </a:r>
            <a:r>
              <a:rPr sz="2100" b="1" spc="-20" dirty="0">
                <a:latin typeface="Calibri"/>
                <a:cs typeface="Calibri"/>
              </a:rPr>
              <a:t>state </a:t>
            </a:r>
            <a:r>
              <a:rPr sz="2100" b="1" spc="-5" dirty="0">
                <a:latin typeface="Calibri"/>
                <a:cs typeface="Calibri"/>
              </a:rPr>
              <a:t>information) </a:t>
            </a:r>
            <a:r>
              <a:rPr sz="2100" b="1" dirty="0">
                <a:latin typeface="Calibri"/>
                <a:cs typeface="Calibri"/>
              </a:rPr>
              <a:t>on a </a:t>
            </a:r>
            <a:r>
              <a:rPr sz="2100" b="1" spc="-10" dirty="0">
                <a:latin typeface="Calibri"/>
                <a:cs typeface="Calibri"/>
              </a:rPr>
              <a:t>temporary </a:t>
            </a:r>
            <a:r>
              <a:rPr sz="2100" b="1" dirty="0">
                <a:latin typeface="Calibri"/>
                <a:cs typeface="Calibri"/>
              </a:rPr>
              <a:t>or 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permanent </a:t>
            </a:r>
            <a:r>
              <a:rPr sz="2100" b="1" dirty="0">
                <a:latin typeface="Calibri"/>
                <a:cs typeface="Calibri"/>
              </a:rPr>
              <a:t>basis </a:t>
            </a:r>
            <a:r>
              <a:rPr sz="2100" b="1" spc="-15" dirty="0">
                <a:latin typeface="Calibri"/>
                <a:cs typeface="Calibri"/>
              </a:rPr>
              <a:t>for </a:t>
            </a:r>
            <a:r>
              <a:rPr sz="2100" b="1" dirty="0">
                <a:latin typeface="Calibri"/>
                <a:cs typeface="Calibri"/>
              </a:rPr>
              <a:t>use in a </a:t>
            </a:r>
            <a:r>
              <a:rPr sz="2100" b="1" spc="-5" dirty="0">
                <a:latin typeface="Calibri"/>
                <a:cs typeface="Calibri"/>
              </a:rPr>
              <a:t>computer </a:t>
            </a:r>
            <a:r>
              <a:rPr sz="2100" b="1" dirty="0">
                <a:latin typeface="Calibri"/>
                <a:cs typeface="Calibri"/>
              </a:rPr>
              <a:t>or other </a:t>
            </a:r>
            <a:r>
              <a:rPr sz="2100" b="1" spc="-5" dirty="0">
                <a:latin typeface="Calibri"/>
                <a:cs typeface="Calibri"/>
              </a:rPr>
              <a:t>digital electronic </a:t>
            </a:r>
            <a:r>
              <a:rPr sz="2100" b="1" dirty="0">
                <a:latin typeface="Calibri"/>
                <a:cs typeface="Calibri"/>
              </a:rPr>
              <a:t>devices. </a:t>
            </a:r>
            <a:r>
              <a:rPr sz="2100" b="1" spc="5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Computer </a:t>
            </a:r>
            <a:r>
              <a:rPr sz="2100" b="1" spc="-10" dirty="0">
                <a:latin typeface="Calibri"/>
                <a:cs typeface="Calibri"/>
              </a:rPr>
              <a:t>understands </a:t>
            </a:r>
            <a:r>
              <a:rPr sz="2100" b="1" dirty="0">
                <a:latin typeface="Calibri"/>
                <a:cs typeface="Calibri"/>
              </a:rPr>
              <a:t>only </a:t>
            </a:r>
            <a:r>
              <a:rPr sz="2100" b="1" spc="-5" dirty="0">
                <a:latin typeface="Calibri"/>
                <a:cs typeface="Calibri"/>
              </a:rPr>
              <a:t>two </a:t>
            </a:r>
            <a:r>
              <a:rPr sz="2100" b="1" spc="-20" dirty="0">
                <a:latin typeface="Calibri"/>
                <a:cs typeface="Calibri"/>
              </a:rPr>
              <a:t>states, </a:t>
            </a:r>
            <a:r>
              <a:rPr sz="2100" b="1" spc="-5" dirty="0">
                <a:latin typeface="Calibri"/>
                <a:cs typeface="Calibri"/>
              </a:rPr>
              <a:t>ON(1) </a:t>
            </a:r>
            <a:r>
              <a:rPr sz="2100" b="1" dirty="0">
                <a:latin typeface="Calibri"/>
                <a:cs typeface="Calibri"/>
              </a:rPr>
              <a:t>and </a:t>
            </a:r>
            <a:r>
              <a:rPr sz="2100" b="1" spc="-5" dirty="0">
                <a:latin typeface="Calibri"/>
                <a:cs typeface="Calibri"/>
              </a:rPr>
              <a:t>OFF(0), which </a:t>
            </a:r>
            <a:r>
              <a:rPr sz="2100" b="1" spc="-10" dirty="0">
                <a:latin typeface="Calibri"/>
                <a:cs typeface="Calibri"/>
              </a:rPr>
              <a:t>are represented </a:t>
            </a:r>
            <a:r>
              <a:rPr sz="2100" b="1" spc="-459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by</a:t>
            </a:r>
            <a:r>
              <a:rPr sz="2100" b="1" spc="-2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only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two</a:t>
            </a:r>
            <a:r>
              <a:rPr sz="2100" b="1" spc="-30" dirty="0">
                <a:latin typeface="Calibri"/>
                <a:cs typeface="Calibri"/>
              </a:rPr>
              <a:t> </a:t>
            </a:r>
            <a:r>
              <a:rPr sz="2100" b="1" spc="-5" dirty="0">
                <a:latin typeface="Calibri"/>
                <a:cs typeface="Calibri"/>
              </a:rPr>
              <a:t>digits</a:t>
            </a:r>
            <a:r>
              <a:rPr sz="2100" b="1" spc="-2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1 and</a:t>
            </a:r>
            <a:r>
              <a:rPr sz="2100" b="1" spc="-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0 and</a:t>
            </a:r>
            <a:r>
              <a:rPr sz="2100" b="1" spc="-15" dirty="0">
                <a:latin typeface="Calibri"/>
                <a:cs typeface="Calibri"/>
              </a:rPr>
              <a:t> referred</a:t>
            </a:r>
            <a:r>
              <a:rPr sz="2100" b="1" spc="10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as </a:t>
            </a:r>
            <a:r>
              <a:rPr sz="2100" b="1" spc="-10" dirty="0">
                <a:latin typeface="Calibri"/>
                <a:cs typeface="Calibri"/>
              </a:rPr>
              <a:t>BINARY</a:t>
            </a:r>
            <a:r>
              <a:rPr sz="2100" b="1" dirty="0">
                <a:latin typeface="Calibri"/>
                <a:cs typeface="Calibri"/>
              </a:rPr>
              <a:t> </a:t>
            </a:r>
            <a:r>
              <a:rPr sz="2100" b="1" spc="-10" dirty="0">
                <a:latin typeface="Calibri"/>
                <a:cs typeface="Calibri"/>
              </a:rPr>
              <a:t>DIGITS</a:t>
            </a:r>
            <a:r>
              <a:rPr sz="2100" b="1" spc="15" dirty="0">
                <a:latin typeface="Calibri"/>
                <a:cs typeface="Calibri"/>
              </a:rPr>
              <a:t> </a:t>
            </a:r>
            <a:r>
              <a:rPr sz="2100" b="1" dirty="0">
                <a:latin typeface="Calibri"/>
                <a:cs typeface="Calibri"/>
              </a:rPr>
              <a:t>or </a:t>
            </a:r>
            <a:r>
              <a:rPr sz="2100" b="1" spc="-5" dirty="0">
                <a:latin typeface="Calibri"/>
                <a:cs typeface="Calibri"/>
              </a:rPr>
              <a:t>BITS.</a:t>
            </a:r>
            <a:endParaRPr sz="2100">
              <a:latin typeface="Calibri"/>
              <a:cs typeface="Calibri"/>
            </a:endParaRPr>
          </a:p>
          <a:p>
            <a:pPr marL="784225" indent="-343535">
              <a:lnSpc>
                <a:spcPct val="100000"/>
              </a:lnSpc>
              <a:spcBef>
                <a:spcPts val="1490"/>
              </a:spcBef>
              <a:buFont typeface="Arial MT"/>
              <a:buChar char="•"/>
              <a:tabLst>
                <a:tab pos="784225" algn="l"/>
                <a:tab pos="784860" algn="l"/>
              </a:tabLst>
            </a:pP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Each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cell</a:t>
            </a:r>
            <a:r>
              <a:rPr sz="22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6F2F9F"/>
                </a:solidFill>
                <a:latin typeface="Calibri"/>
                <a:cs typeface="Calibri"/>
              </a:rPr>
              <a:t>contains</a:t>
            </a:r>
            <a:r>
              <a:rPr sz="22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one</a:t>
            </a:r>
            <a:r>
              <a:rPr sz="22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bit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of</a:t>
            </a:r>
            <a:r>
              <a:rPr sz="2200" b="1" spc="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information</a:t>
            </a:r>
            <a:r>
              <a:rPr sz="22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i.e</a:t>
            </a:r>
            <a:r>
              <a:rPr sz="22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(0</a:t>
            </a:r>
            <a:r>
              <a:rPr sz="22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or</a:t>
            </a:r>
            <a:r>
              <a:rPr sz="22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1)</a:t>
            </a:r>
            <a:r>
              <a:rPr sz="22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OFF</a:t>
            </a:r>
            <a:r>
              <a:rPr sz="22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or</a:t>
            </a:r>
            <a:r>
              <a:rPr sz="2200" b="1" spc="2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ON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  <a:buChar char="•"/>
            </a:pPr>
            <a:endParaRPr sz="2150">
              <a:latin typeface="Calibri"/>
              <a:cs typeface="Calibri"/>
            </a:endParaRPr>
          </a:p>
          <a:p>
            <a:pPr marL="784225" indent="-34353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784225" algn="l"/>
                <a:tab pos="784860" algn="l"/>
                <a:tab pos="2443480" algn="l"/>
              </a:tabLst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All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2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words	are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equal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word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length.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har char="•"/>
            </a:pPr>
            <a:endParaRPr sz="2550">
              <a:latin typeface="Calibri"/>
              <a:cs typeface="Calibri"/>
            </a:endParaRPr>
          </a:p>
          <a:p>
            <a:pPr marL="784225" marR="833755" indent="-343535">
              <a:lnSpc>
                <a:spcPts val="2110"/>
              </a:lnSpc>
              <a:spcBef>
                <a:spcPts val="5"/>
              </a:spcBef>
              <a:buFont typeface="Arial MT"/>
              <a:buChar char="•"/>
              <a:tabLst>
                <a:tab pos="784225" algn="l"/>
                <a:tab pos="784860" algn="l"/>
              </a:tabLst>
            </a:pP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If</a:t>
            </a: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 m=64</a:t>
            </a:r>
            <a:r>
              <a:rPr sz="22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bits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i.e. </a:t>
            </a:r>
            <a:r>
              <a:rPr sz="2200" b="1" spc="-15" dirty="0">
                <a:solidFill>
                  <a:srgbClr val="6F2F9F"/>
                </a:solidFill>
                <a:latin typeface="Calibri"/>
                <a:cs typeface="Calibri"/>
              </a:rPr>
              <a:t>word</a:t>
            </a:r>
            <a:r>
              <a:rPr sz="22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length</a:t>
            </a:r>
            <a:r>
              <a:rPr sz="2200" b="1" spc="-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is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64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bits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then</a:t>
            </a:r>
            <a:r>
              <a:rPr sz="22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we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6F2F9F"/>
                </a:solidFill>
                <a:latin typeface="Calibri"/>
                <a:cs typeface="Calibri"/>
              </a:rPr>
              <a:t>say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that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it is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 a</a:t>
            </a:r>
            <a:r>
              <a:rPr sz="22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64 </a:t>
            </a:r>
            <a:r>
              <a:rPr sz="2200" b="1" spc="-484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bits</a:t>
            </a:r>
            <a:r>
              <a:rPr sz="2200" b="1" spc="-25" dirty="0">
                <a:solidFill>
                  <a:srgbClr val="6F2F9F"/>
                </a:solidFill>
                <a:latin typeface="Calibri"/>
                <a:cs typeface="Calibri"/>
              </a:rPr>
              <a:t> memory.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  <a:buChar char="•"/>
            </a:pPr>
            <a:endParaRPr sz="2550">
              <a:latin typeface="Calibri"/>
              <a:cs typeface="Calibri"/>
            </a:endParaRPr>
          </a:p>
          <a:p>
            <a:pPr marL="784225" marR="777875" indent="-343535">
              <a:lnSpc>
                <a:spcPts val="2110"/>
              </a:lnSpc>
              <a:buFont typeface="Arial MT"/>
              <a:buChar char="•"/>
              <a:tabLst>
                <a:tab pos="784225" algn="l"/>
                <a:tab pos="784860" algn="l"/>
              </a:tabLst>
            </a:pP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If N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no.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of</a:t>
            </a:r>
            <a:r>
              <a:rPr sz="22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addresses</a:t>
            </a:r>
            <a:r>
              <a:rPr sz="2200" b="1" spc="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are</a:t>
            </a:r>
            <a:r>
              <a:rPr sz="2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there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then</a:t>
            </a:r>
            <a:r>
              <a:rPr sz="2200" b="1" spc="1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the</a:t>
            </a:r>
            <a:r>
              <a:rPr sz="2200" b="1" spc="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addressing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5" dirty="0">
                <a:solidFill>
                  <a:srgbClr val="001F5F"/>
                </a:solidFill>
                <a:latin typeface="Calibri"/>
                <a:cs typeface="Calibri"/>
              </a:rPr>
              <a:t>starts</a:t>
            </a:r>
            <a:r>
              <a:rPr sz="2200" b="1" spc="2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10" dirty="0">
                <a:solidFill>
                  <a:srgbClr val="001F5F"/>
                </a:solidFill>
                <a:latin typeface="Calibri"/>
                <a:cs typeface="Calibri"/>
              </a:rPr>
              <a:t>from</a:t>
            </a:r>
            <a:r>
              <a:rPr sz="2200" b="1" spc="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0 </a:t>
            </a:r>
            <a:r>
              <a:rPr sz="2200" b="1" spc="-48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20" dirty="0">
                <a:solidFill>
                  <a:srgbClr val="001F5F"/>
                </a:solidFill>
                <a:latin typeface="Calibri"/>
                <a:cs typeface="Calibri"/>
              </a:rPr>
              <a:t>to</a:t>
            </a:r>
            <a:r>
              <a:rPr sz="22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001F5F"/>
                </a:solidFill>
                <a:latin typeface="Calibri"/>
                <a:cs typeface="Calibri"/>
              </a:rPr>
              <a:t>N-1</a:t>
            </a:r>
            <a:endParaRPr sz="2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Char char="•"/>
            </a:pPr>
            <a:endParaRPr sz="2150">
              <a:latin typeface="Calibri"/>
              <a:cs typeface="Calibri"/>
            </a:endParaRPr>
          </a:p>
          <a:p>
            <a:pPr marL="784225" indent="-343535">
              <a:lnSpc>
                <a:spcPct val="100000"/>
              </a:lnSpc>
              <a:buFont typeface="Arial MT"/>
              <a:buChar char="•"/>
              <a:tabLst>
                <a:tab pos="784225" algn="l"/>
                <a:tab pos="784860" algn="l"/>
              </a:tabLst>
            </a:pP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The</a:t>
            </a:r>
            <a:r>
              <a:rPr sz="2200" b="1" spc="-15" dirty="0">
                <a:solidFill>
                  <a:srgbClr val="6F2F9F"/>
                </a:solidFill>
                <a:latin typeface="Calibri"/>
                <a:cs typeface="Calibri"/>
              </a:rPr>
              <a:t> total</a:t>
            </a:r>
            <a:r>
              <a:rPr sz="2200" b="1" spc="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no.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of</a:t>
            </a:r>
            <a:r>
              <a:rPr sz="22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cells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will</a:t>
            </a:r>
            <a:r>
              <a:rPr sz="2200" b="1" spc="-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be=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(N</a:t>
            </a:r>
            <a:r>
              <a:rPr sz="22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* m)</a:t>
            </a:r>
            <a:r>
              <a:rPr sz="2200" b="1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no.</a:t>
            </a:r>
            <a:r>
              <a:rPr sz="2200" b="1" spc="1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of</a:t>
            </a:r>
            <a:r>
              <a:rPr sz="2200" b="1" spc="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b="1" spc="-5" dirty="0">
                <a:solidFill>
                  <a:srgbClr val="6F2F9F"/>
                </a:solidFill>
                <a:latin typeface="Calibri"/>
                <a:cs typeface="Calibri"/>
              </a:rPr>
              <a:t>cells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-32" y="0"/>
            <a:ext cx="9144000" cy="1071880"/>
          </a:xfrm>
          <a:custGeom>
            <a:avLst/>
            <a:gdLst/>
            <a:ahLst/>
            <a:cxnLst/>
            <a:rect l="l" t="t" r="r" b="b"/>
            <a:pathLst>
              <a:path w="9144000" h="1071880">
                <a:moveTo>
                  <a:pt x="9144000" y="0"/>
                </a:moveTo>
                <a:lnTo>
                  <a:pt x="0" y="0"/>
                </a:lnTo>
                <a:lnTo>
                  <a:pt x="0" y="1071549"/>
                </a:lnTo>
                <a:lnTo>
                  <a:pt x="9144000" y="1071549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290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100"/>
              </a:spcBef>
            </a:pP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Functional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components</a:t>
            </a:r>
            <a:r>
              <a:rPr sz="3200" u="heavy" spc="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</a:t>
            </a: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 </a:t>
            </a:r>
            <a:r>
              <a:rPr sz="32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computer</a:t>
            </a:r>
            <a:r>
              <a:rPr sz="3200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system</a:t>
            </a:r>
            <a:r>
              <a:rPr sz="3200" b="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Wingdings"/>
                <a:cs typeface="Wingdings"/>
              </a:rPr>
              <a:t></a:t>
            </a:r>
            <a:endParaRPr sz="3200">
              <a:latin typeface="Wingdings"/>
              <a:cs typeface="Wingdings"/>
            </a:endParaRPr>
          </a:p>
          <a:p>
            <a:pPr marL="635" algn="ctr">
              <a:lnSpc>
                <a:spcPct val="100000"/>
              </a:lnSpc>
              <a:spcBef>
                <a:spcPts val="185"/>
              </a:spcBef>
            </a:pPr>
            <a:r>
              <a:rPr sz="3600" u="none" spc="-15" dirty="0">
                <a:solidFill>
                  <a:srgbClr val="FFFFFF"/>
                </a:solidFill>
              </a:rPr>
              <a:t>MEMORY</a:t>
            </a:r>
            <a:r>
              <a:rPr sz="3600" u="none" spc="-55" dirty="0">
                <a:solidFill>
                  <a:srgbClr val="FFFFFF"/>
                </a:solidFill>
              </a:rPr>
              <a:t> </a:t>
            </a:r>
            <a:r>
              <a:rPr sz="3600" u="none" dirty="0">
                <a:solidFill>
                  <a:srgbClr val="FFFFFF"/>
                </a:solidFill>
              </a:rPr>
              <a:t>UNIT</a:t>
            </a:r>
            <a:endParaRPr sz="3600"/>
          </a:p>
        </p:txBody>
      </p:sp>
      <p:sp>
        <p:nvSpPr>
          <p:cNvPr id="6" name="object 6"/>
          <p:cNvSpPr/>
          <p:nvPr/>
        </p:nvSpPr>
        <p:spPr>
          <a:xfrm>
            <a:off x="3138042" y="1046471"/>
            <a:ext cx="2867660" cy="30480"/>
          </a:xfrm>
          <a:custGeom>
            <a:avLst/>
            <a:gdLst/>
            <a:ahLst/>
            <a:cxnLst/>
            <a:rect l="l" t="t" r="r" b="b"/>
            <a:pathLst>
              <a:path w="2867660" h="30480">
                <a:moveTo>
                  <a:pt x="2867660" y="0"/>
                </a:moveTo>
                <a:lnTo>
                  <a:pt x="0" y="0"/>
                </a:lnTo>
                <a:lnTo>
                  <a:pt x="0" y="29980"/>
                </a:lnTo>
                <a:lnTo>
                  <a:pt x="2867660" y="29980"/>
                </a:lnTo>
                <a:lnTo>
                  <a:pt x="286766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9423" y="641261"/>
            <a:ext cx="6940475" cy="5646717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2222373" y="1089939"/>
            <a:ext cx="1066800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424815" algn="l"/>
                <a:tab pos="925194" algn="l"/>
              </a:tabLst>
            </a:pPr>
            <a:r>
              <a:rPr sz="2000" b="1" spc="-5" dirty="0">
                <a:solidFill>
                  <a:srgbClr val="0000FF"/>
                </a:solidFill>
                <a:latin typeface="Calibri"/>
                <a:cs typeface="Calibri"/>
              </a:rPr>
              <a:t>1	0	1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16060" cy="500380"/>
          </a:xfrm>
          <a:custGeom>
            <a:avLst/>
            <a:gdLst/>
            <a:ahLst/>
            <a:cxnLst/>
            <a:rect l="l" t="t" r="r" b="b"/>
            <a:pathLst>
              <a:path w="9116060" h="500380">
                <a:moveTo>
                  <a:pt x="0" y="499999"/>
                </a:moveTo>
                <a:lnTo>
                  <a:pt x="9115455" y="499999"/>
                </a:lnTo>
                <a:lnTo>
                  <a:pt x="9115455" y="0"/>
                </a:lnTo>
                <a:lnTo>
                  <a:pt x="0" y="0"/>
                </a:lnTo>
                <a:lnTo>
                  <a:pt x="0" y="499999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48259" y="0"/>
            <a:ext cx="8351520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u="none" spc="-5" dirty="0">
                <a:solidFill>
                  <a:srgbClr val="FFFFFF"/>
                </a:solidFill>
              </a:rPr>
              <a:t>UNITS</a:t>
            </a:r>
            <a:r>
              <a:rPr sz="3200" u="none" spc="-10" dirty="0">
                <a:solidFill>
                  <a:srgbClr val="FFFFFF"/>
                </a:solidFill>
              </a:rPr>
              <a:t> </a:t>
            </a:r>
            <a:r>
              <a:rPr sz="3200" u="none" spc="-5" dirty="0">
                <a:solidFill>
                  <a:srgbClr val="FFFFFF"/>
                </a:solidFill>
              </a:rPr>
              <a:t>OF</a:t>
            </a:r>
            <a:r>
              <a:rPr sz="3200" u="none" spc="-25" dirty="0">
                <a:solidFill>
                  <a:srgbClr val="FFFFFF"/>
                </a:solidFill>
              </a:rPr>
              <a:t> </a:t>
            </a:r>
            <a:r>
              <a:rPr sz="3200" u="none" spc="-10" dirty="0">
                <a:solidFill>
                  <a:srgbClr val="FFFFFF"/>
                </a:solidFill>
              </a:rPr>
              <a:t>COMPUTER</a:t>
            </a:r>
            <a:r>
              <a:rPr sz="3200" u="none" spc="5" dirty="0">
                <a:solidFill>
                  <a:srgbClr val="FFFFFF"/>
                </a:solidFill>
              </a:rPr>
              <a:t> </a:t>
            </a:r>
            <a:r>
              <a:rPr sz="3200" u="none" spc="-15" dirty="0">
                <a:solidFill>
                  <a:srgbClr val="FFFFFF"/>
                </a:solidFill>
              </a:rPr>
              <a:t>MEMORY</a:t>
            </a:r>
            <a:r>
              <a:rPr sz="3200" u="none" spc="-10" dirty="0">
                <a:solidFill>
                  <a:srgbClr val="FFFFFF"/>
                </a:solidFill>
              </a:rPr>
              <a:t> </a:t>
            </a:r>
            <a:r>
              <a:rPr sz="3200" u="none" spc="-5" dirty="0">
                <a:solidFill>
                  <a:srgbClr val="FFFFFF"/>
                </a:solidFill>
              </a:rPr>
              <a:t>MEASUREMENTS</a:t>
            </a:r>
            <a:endParaRPr sz="3200"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79374" y="397705"/>
          <a:ext cx="8686165" cy="64130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0120"/>
                <a:gridCol w="5186045"/>
              </a:tblGrid>
              <a:tr h="46948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UNIT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300"/>
                        </a:spcBef>
                      </a:pP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Short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name/</a:t>
                      </a:r>
                      <a:r>
                        <a:rPr sz="24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Equivalent</a:t>
                      </a:r>
                      <a:r>
                        <a:rPr sz="2400" b="1" spc="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higher</a:t>
                      </a:r>
                      <a:r>
                        <a:rPr sz="2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unit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381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Bit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Bit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(Binary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Digit)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4</a:t>
                      </a:r>
                      <a:r>
                        <a:rPr sz="2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Bits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Nibble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½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Byte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8</a:t>
                      </a:r>
                      <a:r>
                        <a:rPr sz="2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Bits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Bytes=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40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1KB</a:t>
                      </a:r>
                      <a:r>
                        <a:rPr sz="2400" b="1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(Kilo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KB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40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KB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1MB</a:t>
                      </a:r>
                      <a:r>
                        <a:rPr sz="2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(Mega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MB=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25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MB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1GB</a:t>
                      </a:r>
                      <a:r>
                        <a:rPr sz="24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(Giga Byte)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GB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32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GB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35" dirty="0">
                          <a:latin typeface="Calibri"/>
                          <a:cs typeface="Calibri"/>
                        </a:rPr>
                        <a:t>1TB(Tera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TB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32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TB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b="1" spc="-15" dirty="0">
                          <a:latin typeface="Calibri"/>
                          <a:cs typeface="Calibri"/>
                        </a:rPr>
                        <a:t>1PB(Peta</a:t>
                      </a:r>
                      <a:r>
                        <a:rPr sz="24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PB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=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32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PB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10" dirty="0">
                          <a:latin typeface="Calibri"/>
                          <a:cs typeface="Calibri"/>
                        </a:rPr>
                        <a:t>1EB(Exa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EB =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32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EB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15" dirty="0">
                          <a:latin typeface="Calibri"/>
                          <a:cs typeface="Calibri"/>
                        </a:rPr>
                        <a:t>1ZB(Zetta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457174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ZB =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32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ZB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35" dirty="0">
                          <a:latin typeface="Calibri"/>
                          <a:cs typeface="Calibri"/>
                        </a:rPr>
                        <a:t>1YB(Yotta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457199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YB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=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2</a:t>
                      </a:r>
                      <a:r>
                        <a:rPr sz="2400" b="1" baseline="24305" dirty="0">
                          <a:latin typeface="Calibri"/>
                          <a:cs typeface="Calibri"/>
                        </a:rPr>
                        <a:t>10</a:t>
                      </a:r>
                      <a:r>
                        <a:rPr sz="2400" b="1" spc="232" baseline="243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YB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Bronto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Byte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457203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1024</a:t>
                      </a:r>
                      <a:r>
                        <a:rPr sz="2400" b="1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BrontoByte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1</a:t>
                      </a:r>
                      <a:r>
                        <a:rPr sz="24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Geop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Byte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7305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02936" y="1900554"/>
            <a:ext cx="3789679" cy="241300"/>
          </a:xfrm>
          <a:custGeom>
            <a:avLst/>
            <a:gdLst/>
            <a:ahLst/>
            <a:cxnLst/>
            <a:rect l="l" t="t" r="r" b="b"/>
            <a:pathLst>
              <a:path w="3789679" h="241300">
                <a:moveTo>
                  <a:pt x="0" y="0"/>
                </a:moveTo>
                <a:lnTo>
                  <a:pt x="0" y="120396"/>
                </a:lnTo>
                <a:lnTo>
                  <a:pt x="3789680" y="120396"/>
                </a:lnTo>
                <a:lnTo>
                  <a:pt x="3789680" y="240792"/>
                </a:lnTo>
              </a:path>
            </a:pathLst>
          </a:custGeom>
          <a:ln w="25400">
            <a:solidFill>
              <a:srgbClr val="9BB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6022466" y="2714625"/>
            <a:ext cx="2081530" cy="241300"/>
          </a:xfrm>
          <a:custGeom>
            <a:avLst/>
            <a:gdLst/>
            <a:ahLst/>
            <a:cxnLst/>
            <a:rect l="l" t="t" r="r" b="b"/>
            <a:pathLst>
              <a:path w="2081529" h="241300">
                <a:moveTo>
                  <a:pt x="0" y="0"/>
                </a:moveTo>
                <a:lnTo>
                  <a:pt x="0" y="120396"/>
                </a:lnTo>
                <a:lnTo>
                  <a:pt x="2081022" y="120396"/>
                </a:lnTo>
                <a:lnTo>
                  <a:pt x="2081022" y="240791"/>
                </a:lnTo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257544" y="3528695"/>
            <a:ext cx="172085" cy="1341755"/>
          </a:xfrm>
          <a:custGeom>
            <a:avLst/>
            <a:gdLst/>
            <a:ahLst/>
            <a:cxnLst/>
            <a:rect l="l" t="t" r="r" b="b"/>
            <a:pathLst>
              <a:path w="172085" h="1341754">
                <a:moveTo>
                  <a:pt x="0" y="0"/>
                </a:moveTo>
                <a:lnTo>
                  <a:pt x="0" y="1341500"/>
                </a:lnTo>
                <a:lnTo>
                  <a:pt x="171957" y="1341500"/>
                </a:lnTo>
              </a:path>
              <a:path w="172085" h="1341754">
                <a:moveTo>
                  <a:pt x="0" y="0"/>
                </a:moveTo>
                <a:lnTo>
                  <a:pt x="0" y="527430"/>
                </a:lnTo>
                <a:lnTo>
                  <a:pt x="171957" y="527430"/>
                </a:lnTo>
              </a:path>
            </a:pathLst>
          </a:custGeom>
          <a:ln w="25400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022466" y="2714625"/>
            <a:ext cx="694055" cy="241300"/>
          </a:xfrm>
          <a:custGeom>
            <a:avLst/>
            <a:gdLst/>
            <a:ahLst/>
            <a:cxnLst/>
            <a:rect l="l" t="t" r="r" b="b"/>
            <a:pathLst>
              <a:path w="694054" h="241300">
                <a:moveTo>
                  <a:pt x="0" y="0"/>
                </a:moveTo>
                <a:lnTo>
                  <a:pt x="0" y="120396"/>
                </a:lnTo>
                <a:lnTo>
                  <a:pt x="693674" y="120396"/>
                </a:lnTo>
                <a:lnTo>
                  <a:pt x="693674" y="240791"/>
                </a:lnTo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870196" y="3528695"/>
            <a:ext cx="172085" cy="2155825"/>
          </a:xfrm>
          <a:custGeom>
            <a:avLst/>
            <a:gdLst/>
            <a:ahLst/>
            <a:cxnLst/>
            <a:rect l="l" t="t" r="r" b="b"/>
            <a:pathLst>
              <a:path w="172085" h="2155825">
                <a:moveTo>
                  <a:pt x="0" y="0"/>
                </a:moveTo>
                <a:lnTo>
                  <a:pt x="0" y="2155494"/>
                </a:lnTo>
                <a:lnTo>
                  <a:pt x="171957" y="2155494"/>
                </a:lnTo>
              </a:path>
              <a:path w="172085" h="2155825">
                <a:moveTo>
                  <a:pt x="0" y="0"/>
                </a:moveTo>
                <a:lnTo>
                  <a:pt x="0" y="1341500"/>
                </a:lnTo>
                <a:lnTo>
                  <a:pt x="171957" y="1341500"/>
                </a:lnTo>
              </a:path>
              <a:path w="172085" h="2155825">
                <a:moveTo>
                  <a:pt x="0" y="0"/>
                </a:moveTo>
                <a:lnTo>
                  <a:pt x="0" y="527430"/>
                </a:lnTo>
                <a:lnTo>
                  <a:pt x="171957" y="527430"/>
                </a:lnTo>
              </a:path>
            </a:pathLst>
          </a:custGeom>
          <a:ln w="25400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5328792" y="2714625"/>
            <a:ext cx="694055" cy="241300"/>
          </a:xfrm>
          <a:custGeom>
            <a:avLst/>
            <a:gdLst/>
            <a:ahLst/>
            <a:cxnLst/>
            <a:rect l="l" t="t" r="r" b="b"/>
            <a:pathLst>
              <a:path w="694054" h="241300">
                <a:moveTo>
                  <a:pt x="693674" y="0"/>
                </a:moveTo>
                <a:lnTo>
                  <a:pt x="693674" y="120396"/>
                </a:lnTo>
                <a:lnTo>
                  <a:pt x="0" y="120396"/>
                </a:lnTo>
                <a:lnTo>
                  <a:pt x="0" y="240791"/>
                </a:lnTo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482847" y="3528695"/>
            <a:ext cx="172085" cy="527685"/>
          </a:xfrm>
          <a:custGeom>
            <a:avLst/>
            <a:gdLst/>
            <a:ahLst/>
            <a:cxnLst/>
            <a:rect l="l" t="t" r="r" b="b"/>
            <a:pathLst>
              <a:path w="172085" h="527685">
                <a:moveTo>
                  <a:pt x="0" y="0"/>
                </a:moveTo>
                <a:lnTo>
                  <a:pt x="0" y="527430"/>
                </a:lnTo>
                <a:lnTo>
                  <a:pt x="171957" y="527430"/>
                </a:lnTo>
              </a:path>
            </a:pathLst>
          </a:custGeom>
          <a:ln w="25399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41445" y="2714625"/>
            <a:ext cx="2081530" cy="241300"/>
          </a:xfrm>
          <a:custGeom>
            <a:avLst/>
            <a:gdLst/>
            <a:ahLst/>
            <a:cxnLst/>
            <a:rect l="l" t="t" r="r" b="b"/>
            <a:pathLst>
              <a:path w="2081529" h="241300">
                <a:moveTo>
                  <a:pt x="2081021" y="0"/>
                </a:moveTo>
                <a:lnTo>
                  <a:pt x="2081021" y="120396"/>
                </a:lnTo>
                <a:lnTo>
                  <a:pt x="0" y="120396"/>
                </a:lnTo>
                <a:lnTo>
                  <a:pt x="0" y="240791"/>
                </a:lnTo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702936" y="1900554"/>
            <a:ext cx="1319530" cy="241300"/>
          </a:xfrm>
          <a:custGeom>
            <a:avLst/>
            <a:gdLst/>
            <a:ahLst/>
            <a:cxnLst/>
            <a:rect l="l" t="t" r="r" b="b"/>
            <a:pathLst>
              <a:path w="1319529" h="241300">
                <a:moveTo>
                  <a:pt x="0" y="0"/>
                </a:moveTo>
                <a:lnTo>
                  <a:pt x="0" y="120396"/>
                </a:lnTo>
                <a:lnTo>
                  <a:pt x="1319529" y="120396"/>
                </a:lnTo>
                <a:lnTo>
                  <a:pt x="1319529" y="240792"/>
                </a:lnTo>
              </a:path>
            </a:pathLst>
          </a:custGeom>
          <a:ln w="25400">
            <a:solidFill>
              <a:srgbClr val="9BBA5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095500" y="3528695"/>
            <a:ext cx="172085" cy="1341755"/>
          </a:xfrm>
          <a:custGeom>
            <a:avLst/>
            <a:gdLst/>
            <a:ahLst/>
            <a:cxnLst/>
            <a:rect l="l" t="t" r="r" b="b"/>
            <a:pathLst>
              <a:path w="172085" h="1341754">
                <a:moveTo>
                  <a:pt x="0" y="0"/>
                </a:moveTo>
                <a:lnTo>
                  <a:pt x="0" y="1341500"/>
                </a:lnTo>
                <a:lnTo>
                  <a:pt x="171957" y="1341500"/>
                </a:lnTo>
              </a:path>
              <a:path w="172085" h="1341754">
                <a:moveTo>
                  <a:pt x="0" y="0"/>
                </a:moveTo>
                <a:lnTo>
                  <a:pt x="0" y="527430"/>
                </a:lnTo>
                <a:lnTo>
                  <a:pt x="171957" y="527430"/>
                </a:lnTo>
              </a:path>
            </a:pathLst>
          </a:custGeom>
          <a:ln w="25400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60550" y="2714625"/>
            <a:ext cx="694055" cy="241300"/>
          </a:xfrm>
          <a:custGeom>
            <a:avLst/>
            <a:gdLst/>
            <a:ahLst/>
            <a:cxnLst/>
            <a:rect l="l" t="t" r="r" b="b"/>
            <a:pathLst>
              <a:path w="694055" h="241300">
                <a:moveTo>
                  <a:pt x="0" y="0"/>
                </a:moveTo>
                <a:lnTo>
                  <a:pt x="0" y="120396"/>
                </a:lnTo>
                <a:lnTo>
                  <a:pt x="693547" y="120396"/>
                </a:lnTo>
                <a:lnTo>
                  <a:pt x="693547" y="240791"/>
                </a:lnTo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08215" y="3528695"/>
            <a:ext cx="172085" cy="2969895"/>
          </a:xfrm>
          <a:custGeom>
            <a:avLst/>
            <a:gdLst/>
            <a:ahLst/>
            <a:cxnLst/>
            <a:rect l="l" t="t" r="r" b="b"/>
            <a:pathLst>
              <a:path w="172084" h="2969895">
                <a:moveTo>
                  <a:pt x="0" y="0"/>
                </a:moveTo>
                <a:lnTo>
                  <a:pt x="0" y="2969539"/>
                </a:lnTo>
                <a:lnTo>
                  <a:pt x="171970" y="2969539"/>
                </a:lnTo>
              </a:path>
              <a:path w="172084" h="2969895">
                <a:moveTo>
                  <a:pt x="0" y="0"/>
                </a:moveTo>
                <a:lnTo>
                  <a:pt x="0" y="2155494"/>
                </a:lnTo>
                <a:lnTo>
                  <a:pt x="171970" y="2155494"/>
                </a:lnTo>
              </a:path>
              <a:path w="172084" h="2969895">
                <a:moveTo>
                  <a:pt x="0" y="0"/>
                </a:moveTo>
                <a:lnTo>
                  <a:pt x="0" y="1341500"/>
                </a:lnTo>
                <a:lnTo>
                  <a:pt x="171970" y="1341500"/>
                </a:lnTo>
              </a:path>
              <a:path w="172084" h="2969895">
                <a:moveTo>
                  <a:pt x="0" y="0"/>
                </a:moveTo>
                <a:lnTo>
                  <a:pt x="0" y="527430"/>
                </a:lnTo>
                <a:lnTo>
                  <a:pt x="171970" y="527430"/>
                </a:lnTo>
              </a:path>
            </a:pathLst>
          </a:custGeom>
          <a:ln w="25400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166825" y="2714625"/>
            <a:ext cx="694055" cy="241300"/>
          </a:xfrm>
          <a:custGeom>
            <a:avLst/>
            <a:gdLst/>
            <a:ahLst/>
            <a:cxnLst/>
            <a:rect l="l" t="t" r="r" b="b"/>
            <a:pathLst>
              <a:path w="694055" h="241300">
                <a:moveTo>
                  <a:pt x="693724" y="0"/>
                </a:moveTo>
                <a:lnTo>
                  <a:pt x="693724" y="120396"/>
                </a:lnTo>
                <a:lnTo>
                  <a:pt x="0" y="120396"/>
                </a:lnTo>
                <a:lnTo>
                  <a:pt x="0" y="240791"/>
                </a:lnTo>
              </a:path>
            </a:pathLst>
          </a:custGeom>
          <a:ln w="25400">
            <a:solidFill>
              <a:srgbClr val="8063A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1847850" y="1234439"/>
            <a:ext cx="4415790" cy="920115"/>
            <a:chOff x="1847850" y="1234439"/>
            <a:chExt cx="4415790" cy="920115"/>
          </a:xfrm>
        </p:grpSpPr>
        <p:sp>
          <p:nvSpPr>
            <p:cNvPr id="16" name="object 16"/>
            <p:cNvSpPr/>
            <p:nvPr/>
          </p:nvSpPr>
          <p:spPr>
            <a:xfrm>
              <a:off x="1860550" y="1900554"/>
              <a:ext cx="2842895" cy="241300"/>
            </a:xfrm>
            <a:custGeom>
              <a:avLst/>
              <a:gdLst/>
              <a:ahLst/>
              <a:cxnLst/>
              <a:rect l="l" t="t" r="r" b="b"/>
              <a:pathLst>
                <a:path w="2842895" h="241300">
                  <a:moveTo>
                    <a:pt x="2842387" y="0"/>
                  </a:moveTo>
                  <a:lnTo>
                    <a:pt x="2842387" y="120396"/>
                  </a:lnTo>
                  <a:lnTo>
                    <a:pt x="0" y="120396"/>
                  </a:lnTo>
                  <a:lnTo>
                    <a:pt x="0" y="240792"/>
                  </a:lnTo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36391" y="1234439"/>
              <a:ext cx="3127248" cy="731520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3576192" y="1346276"/>
            <a:ext cx="225552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MEMORY</a:t>
            </a:r>
            <a:r>
              <a:rPr sz="2800" b="1" spc="-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UNIT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036" y="2112264"/>
            <a:ext cx="3140964" cy="676655"/>
          </a:xfrm>
          <a:prstGeom prst="rect">
            <a:avLst/>
          </a:prstGeom>
        </p:spPr>
      </p:pic>
      <p:sp>
        <p:nvSpPr>
          <p:cNvPr id="20" name="object 20"/>
          <p:cNvSpPr txBox="1"/>
          <p:nvPr/>
        </p:nvSpPr>
        <p:spPr>
          <a:xfrm>
            <a:off x="544029" y="2251087"/>
            <a:ext cx="263080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PRIMARY</a:t>
            </a:r>
            <a:r>
              <a:rPr sz="1800" b="1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/</a:t>
            </a: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MAIN</a:t>
            </a:r>
            <a:r>
              <a:rPr sz="18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MEMORY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39495" y="2926079"/>
            <a:ext cx="1248156" cy="676656"/>
          </a:xfrm>
          <a:prstGeom prst="rect">
            <a:avLst/>
          </a:prstGeom>
        </p:spPr>
      </p:pic>
      <p:sp>
        <p:nvSpPr>
          <p:cNvPr id="22" name="object 22"/>
          <p:cNvSpPr txBox="1"/>
          <p:nvPr/>
        </p:nvSpPr>
        <p:spPr>
          <a:xfrm>
            <a:off x="913091" y="3065411"/>
            <a:ext cx="508634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OM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7532" y="3739896"/>
            <a:ext cx="1243583" cy="676656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1138250" y="3879608"/>
            <a:ext cx="62992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P</a:t>
            </a: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OM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27532" y="4553711"/>
            <a:ext cx="1243583" cy="676656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1082776" y="4693932"/>
            <a:ext cx="74231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EP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OM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7" name="object 2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7532" y="5367528"/>
            <a:ext cx="1243583" cy="676656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1025817" y="5508180"/>
            <a:ext cx="85471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EEPROM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29" name="object 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27532" y="6181344"/>
            <a:ext cx="1243583" cy="676654"/>
          </a:xfrm>
          <a:prstGeom prst="rect">
            <a:avLst/>
          </a:prstGeom>
        </p:spPr>
      </p:pic>
      <p:sp>
        <p:nvSpPr>
          <p:cNvPr id="30" name="object 30"/>
          <p:cNvSpPr txBox="1"/>
          <p:nvPr/>
        </p:nvSpPr>
        <p:spPr>
          <a:xfrm>
            <a:off x="1013828" y="6322440"/>
            <a:ext cx="8788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20" dirty="0">
                <a:solidFill>
                  <a:srgbClr val="001F5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AP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OM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1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929383" y="2926079"/>
            <a:ext cx="1248156" cy="676656"/>
          </a:xfrm>
          <a:prstGeom prst="rect">
            <a:avLst/>
          </a:prstGeom>
        </p:spPr>
      </p:pic>
      <p:sp>
        <p:nvSpPr>
          <p:cNvPr id="32" name="object 32"/>
          <p:cNvSpPr txBox="1"/>
          <p:nvPr/>
        </p:nvSpPr>
        <p:spPr>
          <a:xfrm>
            <a:off x="2306573" y="3065411"/>
            <a:ext cx="49403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RAM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3" name="object 3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212848" y="3739896"/>
            <a:ext cx="1248155" cy="676656"/>
          </a:xfrm>
          <a:prstGeom prst="rect">
            <a:avLst/>
          </a:prstGeom>
        </p:spPr>
      </p:pic>
      <p:sp>
        <p:nvSpPr>
          <p:cNvPr id="34" name="object 34"/>
          <p:cNvSpPr txBox="1"/>
          <p:nvPr/>
        </p:nvSpPr>
        <p:spPr>
          <a:xfrm>
            <a:off x="2539492" y="3879608"/>
            <a:ext cx="60198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S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AM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5" name="object 3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212848" y="4553711"/>
            <a:ext cx="1248155" cy="676656"/>
          </a:xfrm>
          <a:prstGeom prst="rect">
            <a:avLst/>
          </a:prstGeom>
        </p:spPr>
      </p:pic>
      <p:sp>
        <p:nvSpPr>
          <p:cNvPr id="36" name="object 36"/>
          <p:cNvSpPr txBox="1"/>
          <p:nvPr/>
        </p:nvSpPr>
        <p:spPr>
          <a:xfrm>
            <a:off x="2521585" y="4693932"/>
            <a:ext cx="63817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1800" b="1" spc="-10" dirty="0">
                <a:solidFill>
                  <a:srgbClr val="001F5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AM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7" name="object 3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311396" y="2112264"/>
            <a:ext cx="3410711" cy="676655"/>
          </a:xfrm>
          <a:prstGeom prst="rect">
            <a:avLst/>
          </a:prstGeom>
        </p:spPr>
      </p:pic>
      <p:sp>
        <p:nvSpPr>
          <p:cNvPr id="38" name="object 38"/>
          <p:cNvSpPr txBox="1"/>
          <p:nvPr/>
        </p:nvSpPr>
        <p:spPr>
          <a:xfrm>
            <a:off x="4949063" y="2251087"/>
            <a:ext cx="214884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15" dirty="0">
                <a:solidFill>
                  <a:srgbClr val="FFFFFF"/>
                </a:solidFill>
                <a:latin typeface="Calibri"/>
                <a:cs typeface="Calibri"/>
              </a:rPr>
              <a:t>SECONDARY</a:t>
            </a:r>
            <a:r>
              <a:rPr sz="1800" b="1" spc="-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MEMORY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39" name="object 39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291840" y="2862072"/>
            <a:ext cx="1289303" cy="740663"/>
          </a:xfrm>
          <a:prstGeom prst="rect">
            <a:avLst/>
          </a:prstGeom>
        </p:spPr>
      </p:pic>
      <p:sp>
        <p:nvSpPr>
          <p:cNvPr id="40" name="object 40"/>
          <p:cNvSpPr txBox="1"/>
          <p:nvPr/>
        </p:nvSpPr>
        <p:spPr>
          <a:xfrm>
            <a:off x="3473958" y="2939808"/>
            <a:ext cx="937894" cy="55118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157480">
              <a:lnSpc>
                <a:spcPts val="1970"/>
              </a:lnSpc>
              <a:spcBef>
                <a:spcPts val="33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FLASH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 ME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MO</a:t>
            </a:r>
            <a:r>
              <a:rPr sz="1800" b="1" spc="-4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1" name="object 4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3552444" y="3739896"/>
            <a:ext cx="1348739" cy="676656"/>
          </a:xfrm>
          <a:prstGeom prst="rect">
            <a:avLst/>
          </a:prstGeom>
        </p:spPr>
      </p:pic>
      <p:sp>
        <p:nvSpPr>
          <p:cNvPr id="42" name="object 42"/>
          <p:cNvSpPr txBox="1"/>
          <p:nvPr/>
        </p:nvSpPr>
        <p:spPr>
          <a:xfrm>
            <a:off x="3732148" y="3879608"/>
            <a:ext cx="99123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PENDRIVE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3" name="object 4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700015" y="2862072"/>
            <a:ext cx="1271015" cy="740663"/>
          </a:xfrm>
          <a:prstGeom prst="rect">
            <a:avLst/>
          </a:prstGeom>
        </p:spPr>
      </p:pic>
      <p:sp>
        <p:nvSpPr>
          <p:cNvPr id="44" name="object 44"/>
          <p:cNvSpPr txBox="1"/>
          <p:nvPr/>
        </p:nvSpPr>
        <p:spPr>
          <a:xfrm>
            <a:off x="4912486" y="2939808"/>
            <a:ext cx="833755" cy="55118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46050" marR="5080" indent="-133350">
              <a:lnSpc>
                <a:spcPts val="1970"/>
              </a:lnSpc>
              <a:spcBef>
                <a:spcPts val="330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TI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CAL 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DISCS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5" name="object 45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988052" y="3739896"/>
            <a:ext cx="1248155" cy="676656"/>
          </a:xfrm>
          <a:prstGeom prst="rect">
            <a:avLst/>
          </a:prstGeom>
        </p:spPr>
      </p:pic>
      <p:sp>
        <p:nvSpPr>
          <p:cNvPr id="46" name="object 46"/>
          <p:cNvSpPr txBox="1"/>
          <p:nvPr/>
        </p:nvSpPr>
        <p:spPr>
          <a:xfrm>
            <a:off x="5470397" y="3879608"/>
            <a:ext cx="29146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CD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7" name="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4988052" y="4553711"/>
            <a:ext cx="1248155" cy="676656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5393944" y="4693932"/>
            <a:ext cx="44640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30" dirty="0">
                <a:solidFill>
                  <a:srgbClr val="001F5F"/>
                </a:solidFill>
                <a:latin typeface="Calibri"/>
                <a:cs typeface="Calibri"/>
              </a:rPr>
              <a:t>D</a:t>
            </a: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VD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49" name="object 4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988052" y="5303520"/>
            <a:ext cx="1271015" cy="740664"/>
          </a:xfrm>
          <a:prstGeom prst="rect">
            <a:avLst/>
          </a:prstGeom>
        </p:spPr>
      </p:pic>
      <p:sp>
        <p:nvSpPr>
          <p:cNvPr id="50" name="object 50"/>
          <p:cNvSpPr txBox="1"/>
          <p:nvPr/>
        </p:nvSpPr>
        <p:spPr>
          <a:xfrm>
            <a:off x="4857496" y="5382564"/>
            <a:ext cx="1177925" cy="55118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065"/>
              </a:lnSpc>
              <a:spcBef>
                <a:spcPts val="105"/>
              </a:spcBef>
              <a:tabLst>
                <a:tab pos="233045" algn="l"/>
              </a:tabLst>
            </a:pPr>
            <a:r>
              <a:rPr sz="1800" b="1" u="heavy" dirty="0">
                <a:solidFill>
                  <a:srgbClr val="001F5F"/>
                </a:solidFill>
                <a:uFill>
                  <a:solidFill>
                    <a:srgbClr val="4AACC5"/>
                  </a:solidFill>
                </a:uFill>
                <a:latin typeface="Calibri"/>
                <a:cs typeface="Calibri"/>
              </a:rPr>
              <a:t> 	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1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B</a:t>
            </a:r>
            <a:r>
              <a:rPr sz="1800" b="1" spc="-45" dirty="0">
                <a:solidFill>
                  <a:srgbClr val="001F5F"/>
                </a:solidFill>
                <a:latin typeface="Calibri"/>
                <a:cs typeface="Calibri"/>
              </a:rPr>
              <a:t>L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U-R</a:t>
            </a:r>
            <a:r>
              <a:rPr sz="1800" b="1" spc="-140" dirty="0">
                <a:solidFill>
                  <a:srgbClr val="001F5F"/>
                </a:solidFill>
                <a:latin typeface="Calibri"/>
                <a:cs typeface="Calibri"/>
              </a:rPr>
              <a:t>A</a:t>
            </a:r>
            <a:r>
              <a:rPr sz="1800" b="1" dirty="0">
                <a:solidFill>
                  <a:srgbClr val="001F5F"/>
                </a:solidFill>
                <a:latin typeface="Calibri"/>
                <a:cs typeface="Calibri"/>
              </a:rPr>
              <a:t>Y</a:t>
            </a:r>
            <a:endParaRPr sz="1800">
              <a:latin typeface="Calibri"/>
              <a:cs typeface="Calibri"/>
            </a:endParaRPr>
          </a:p>
          <a:p>
            <a:pPr marL="541020">
              <a:lnSpc>
                <a:spcPts val="2065"/>
              </a:lnSpc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DISC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1" name="object 5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984747" y="2862072"/>
            <a:ext cx="1485900" cy="740663"/>
          </a:xfrm>
          <a:prstGeom prst="rect">
            <a:avLst/>
          </a:prstGeom>
        </p:spPr>
      </p:pic>
      <p:sp>
        <p:nvSpPr>
          <p:cNvPr id="52" name="object 52"/>
          <p:cNvSpPr txBox="1"/>
          <p:nvPr/>
        </p:nvSpPr>
        <p:spPr>
          <a:xfrm>
            <a:off x="6165088" y="2939808"/>
            <a:ext cx="1103630" cy="551180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indent="17780">
              <a:lnSpc>
                <a:spcPts val="1970"/>
              </a:lnSpc>
              <a:spcBef>
                <a:spcPts val="33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MAGNETIC </a:t>
            </a:r>
            <a:r>
              <a:rPr sz="1800" b="1" spc="-39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b="1" spc="5" dirty="0">
                <a:solidFill>
                  <a:srgbClr val="FFFFFF"/>
                </a:solidFill>
                <a:latin typeface="Calibri"/>
                <a:cs typeface="Calibri"/>
              </a:rPr>
              <a:t>ME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MORI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3" name="object 5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377940" y="3639311"/>
            <a:ext cx="1248156" cy="777239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6682485" y="3723157"/>
            <a:ext cx="641350" cy="6083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78740" marR="5080" indent="-66040">
              <a:lnSpc>
                <a:spcPts val="2190"/>
              </a:lnSpc>
              <a:spcBef>
                <a:spcPts val="340"/>
              </a:spcBef>
            </a:pPr>
            <a:r>
              <a:rPr sz="2000" b="1" spc="-5" dirty="0">
                <a:solidFill>
                  <a:srgbClr val="001F5F"/>
                </a:solidFill>
                <a:latin typeface="Calibri"/>
                <a:cs typeface="Calibri"/>
              </a:rPr>
              <a:t>HARD  DISK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5" name="object 55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6377940" y="4453128"/>
            <a:ext cx="1810512" cy="777240"/>
          </a:xfrm>
          <a:prstGeom prst="rect">
            <a:avLst/>
          </a:prstGeom>
        </p:spPr>
      </p:pic>
      <p:sp>
        <p:nvSpPr>
          <p:cNvPr id="56" name="object 56"/>
          <p:cNvSpPr txBox="1"/>
          <p:nvPr/>
        </p:nvSpPr>
        <p:spPr>
          <a:xfrm>
            <a:off x="6697471" y="4537354"/>
            <a:ext cx="1176020" cy="6083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300"/>
              </a:lnSpc>
              <a:spcBef>
                <a:spcPts val="95"/>
              </a:spcBef>
            </a:pP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MAGNETIC</a:t>
            </a:r>
            <a:endParaRPr sz="2000">
              <a:latin typeface="Calibri"/>
              <a:cs typeface="Calibri"/>
            </a:endParaRPr>
          </a:p>
          <a:p>
            <a:pPr marL="48260">
              <a:lnSpc>
                <a:spcPts val="2300"/>
              </a:lnSpc>
            </a:pPr>
            <a:r>
              <a:rPr sz="2000" b="1" spc="-40" dirty="0">
                <a:solidFill>
                  <a:srgbClr val="001F5F"/>
                </a:solidFill>
                <a:latin typeface="Calibri"/>
                <a:cs typeface="Calibri"/>
              </a:rPr>
              <a:t>TAPES</a:t>
            </a:r>
            <a:r>
              <a:rPr sz="2000" b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b="1" spc="-15" dirty="0">
                <a:solidFill>
                  <a:srgbClr val="001F5F"/>
                </a:solidFill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7" name="object 5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7475219" y="2926079"/>
            <a:ext cx="1248155" cy="676656"/>
          </a:xfrm>
          <a:prstGeom prst="rect">
            <a:avLst/>
          </a:prstGeom>
        </p:spPr>
      </p:pic>
      <p:sp>
        <p:nvSpPr>
          <p:cNvPr id="58" name="object 58"/>
          <p:cNvSpPr txBox="1"/>
          <p:nvPr/>
        </p:nvSpPr>
        <p:spPr>
          <a:xfrm>
            <a:off x="7912607" y="3065411"/>
            <a:ext cx="385445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SSD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7845552" y="2048255"/>
            <a:ext cx="1293876" cy="736091"/>
          </a:xfrm>
          <a:prstGeom prst="rect">
            <a:avLst/>
          </a:prstGeom>
        </p:spPr>
      </p:pic>
      <p:sp>
        <p:nvSpPr>
          <p:cNvPr id="60" name="object 60"/>
          <p:cNvSpPr txBox="1"/>
          <p:nvPr/>
        </p:nvSpPr>
        <p:spPr>
          <a:xfrm>
            <a:off x="8025892" y="2125484"/>
            <a:ext cx="937894" cy="5518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065"/>
              </a:lnSpc>
              <a:spcBef>
                <a:spcPts val="105"/>
              </a:spcBef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CACHE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2065"/>
              </a:lnSpc>
            </a:pP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MEMORY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-32" y="142798"/>
            <a:ext cx="9144000" cy="929005"/>
          </a:xfrm>
          <a:custGeom>
            <a:avLst/>
            <a:gdLst/>
            <a:ahLst/>
            <a:cxnLst/>
            <a:rect l="l" t="t" r="r" b="b"/>
            <a:pathLst>
              <a:path w="9144000" h="929005">
                <a:moveTo>
                  <a:pt x="9144000" y="0"/>
                </a:moveTo>
                <a:lnTo>
                  <a:pt x="0" y="0"/>
                </a:lnTo>
                <a:lnTo>
                  <a:pt x="0" y="928700"/>
                </a:lnTo>
                <a:lnTo>
                  <a:pt x="9144000" y="9287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3713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Functional</a:t>
            </a:r>
            <a:r>
              <a:rPr sz="2800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components</a:t>
            </a:r>
            <a:r>
              <a:rPr sz="2800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</a:t>
            </a:r>
            <a:r>
              <a:rPr sz="28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 </a:t>
            </a:r>
            <a:r>
              <a:rPr sz="28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computer</a:t>
            </a:r>
            <a:r>
              <a:rPr sz="2800" u="heavy" spc="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2800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system</a:t>
            </a:r>
            <a:r>
              <a:rPr sz="2800" b="0" u="heavy" spc="-2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Wingdings"/>
                <a:cs typeface="Wingdings"/>
              </a:rPr>
              <a:t></a:t>
            </a:r>
            <a:endParaRPr sz="2800">
              <a:latin typeface="Wingdings"/>
              <a:cs typeface="Wingdings"/>
            </a:endParaRPr>
          </a:p>
          <a:p>
            <a:pPr marL="635" algn="ctr">
              <a:lnSpc>
                <a:spcPct val="100000"/>
              </a:lnSpc>
              <a:spcBef>
                <a:spcPts val="160"/>
              </a:spcBef>
            </a:pPr>
            <a:r>
              <a:rPr sz="36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MEMORY</a:t>
            </a:r>
            <a:r>
              <a:rPr sz="3600" u="heavy" spc="-5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6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UNIT</a:t>
            </a:r>
            <a:endParaRPr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7996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22350" y="0"/>
            <a:ext cx="7727950" cy="1336675"/>
            <a:chOff x="922350" y="0"/>
            <a:chExt cx="7727950" cy="1336675"/>
          </a:xfrm>
        </p:grpSpPr>
        <p:sp>
          <p:nvSpPr>
            <p:cNvPr id="4" name="object 4"/>
            <p:cNvSpPr/>
            <p:nvPr/>
          </p:nvSpPr>
          <p:spPr>
            <a:xfrm>
              <a:off x="928700" y="0"/>
              <a:ext cx="7715250" cy="1323975"/>
            </a:xfrm>
            <a:custGeom>
              <a:avLst/>
              <a:gdLst/>
              <a:ahLst/>
              <a:cxnLst/>
              <a:rect l="l" t="t" r="r" b="b"/>
              <a:pathLst>
                <a:path w="7715250" h="1323975">
                  <a:moveTo>
                    <a:pt x="7715250" y="0"/>
                  </a:moveTo>
                  <a:lnTo>
                    <a:pt x="0" y="0"/>
                  </a:lnTo>
                  <a:lnTo>
                    <a:pt x="0" y="1323466"/>
                  </a:lnTo>
                  <a:lnTo>
                    <a:pt x="7715250" y="1323466"/>
                  </a:lnTo>
                  <a:lnTo>
                    <a:pt x="7715250" y="0"/>
                  </a:lnTo>
                  <a:close/>
                </a:path>
              </a:pathLst>
            </a:custGeom>
            <a:solidFill>
              <a:srgbClr val="97470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28700" y="0"/>
              <a:ext cx="7715250" cy="1323975"/>
            </a:xfrm>
            <a:custGeom>
              <a:avLst/>
              <a:gdLst/>
              <a:ahLst/>
              <a:cxnLst/>
              <a:rect l="l" t="t" r="r" b="b"/>
              <a:pathLst>
                <a:path w="7715250" h="1323975">
                  <a:moveTo>
                    <a:pt x="0" y="1323466"/>
                  </a:moveTo>
                  <a:lnTo>
                    <a:pt x="7715250" y="1323466"/>
                  </a:lnTo>
                  <a:lnTo>
                    <a:pt x="7715250" y="0"/>
                  </a:lnTo>
                  <a:lnTo>
                    <a:pt x="0" y="0"/>
                  </a:lnTo>
                  <a:lnTo>
                    <a:pt x="0" y="1323466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747771" y="0"/>
              <a:ext cx="4224528" cy="1275588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70227" y="1368247"/>
            <a:ext cx="63563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/>
              <a:t>Unit</a:t>
            </a:r>
            <a:r>
              <a:rPr sz="2800" dirty="0"/>
              <a:t> </a:t>
            </a:r>
            <a:r>
              <a:rPr sz="2800" spc="-5" dirty="0"/>
              <a:t>I:</a:t>
            </a:r>
            <a:r>
              <a:rPr sz="2800" spc="5" dirty="0"/>
              <a:t> </a:t>
            </a:r>
            <a:r>
              <a:rPr sz="2800" spc="-15" dirty="0"/>
              <a:t>Computer</a:t>
            </a:r>
            <a:r>
              <a:rPr sz="2800" spc="30" dirty="0"/>
              <a:t> </a:t>
            </a:r>
            <a:r>
              <a:rPr sz="2800" spc="-25" dirty="0"/>
              <a:t>Systems</a:t>
            </a:r>
            <a:r>
              <a:rPr sz="2800" spc="15" dirty="0"/>
              <a:t> </a:t>
            </a:r>
            <a:r>
              <a:rPr sz="2800" spc="-5" dirty="0"/>
              <a:t>and</a:t>
            </a:r>
            <a:r>
              <a:rPr sz="2800" spc="5" dirty="0"/>
              <a:t> </a:t>
            </a:r>
            <a:r>
              <a:rPr sz="2800" spc="-20" dirty="0"/>
              <a:t>Organization</a:t>
            </a:r>
            <a:endParaRPr sz="2800"/>
          </a:p>
        </p:txBody>
      </p:sp>
      <p:sp>
        <p:nvSpPr>
          <p:cNvPr id="8" name="object 8"/>
          <p:cNvSpPr txBox="1"/>
          <p:nvPr/>
        </p:nvSpPr>
        <p:spPr>
          <a:xfrm>
            <a:off x="936180" y="1799920"/>
            <a:ext cx="7508240" cy="30489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1920" algn="ctr">
              <a:lnSpc>
                <a:spcPct val="100000"/>
              </a:lnSpc>
              <a:spcBef>
                <a:spcPts val="95"/>
              </a:spcBef>
            </a:pPr>
            <a:r>
              <a:rPr sz="22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Part-1</a:t>
            </a:r>
            <a:endParaRPr sz="2200">
              <a:latin typeface="Calibri"/>
              <a:cs typeface="Calibri"/>
            </a:endParaRPr>
          </a:p>
          <a:p>
            <a:pPr marL="368935" indent="-308610">
              <a:lnSpc>
                <a:spcPts val="2635"/>
              </a:lnSpc>
              <a:spcBef>
                <a:spcPts val="5"/>
              </a:spcBef>
              <a:buChar char="●"/>
              <a:tabLst>
                <a:tab pos="369570" algn="l"/>
              </a:tabLst>
            </a:pPr>
            <a:r>
              <a:rPr sz="2200" spc="-5" dirty="0">
                <a:latin typeface="Calibri"/>
                <a:cs typeface="Calibri"/>
              </a:rPr>
              <a:t>Basic </a:t>
            </a:r>
            <a:r>
              <a:rPr sz="2200" spc="-10" dirty="0">
                <a:latin typeface="Calibri"/>
                <a:cs typeface="Calibri"/>
              </a:rPr>
              <a:t>computer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organization: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description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0" dirty="0">
                <a:latin typeface="Calibri"/>
                <a:cs typeface="Calibri"/>
              </a:rPr>
              <a:t>computer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system</a:t>
            </a:r>
            <a:endParaRPr sz="2200">
              <a:latin typeface="Calibri"/>
              <a:cs typeface="Calibri"/>
            </a:endParaRPr>
          </a:p>
          <a:p>
            <a:pPr marL="800100" algn="ctr">
              <a:lnSpc>
                <a:spcPts val="2635"/>
              </a:lnSpc>
            </a:pP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mobile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system,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CPU,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memory,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hard </a:t>
            </a:r>
            <a:r>
              <a:rPr sz="2200" spc="-5" dirty="0">
                <a:latin typeface="Calibri"/>
                <a:cs typeface="Calibri"/>
              </a:rPr>
              <a:t>disk,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I/O,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battery.</a:t>
            </a:r>
            <a:endParaRPr sz="2200">
              <a:latin typeface="Calibri"/>
              <a:cs typeface="Calibri"/>
            </a:endParaRPr>
          </a:p>
          <a:p>
            <a:pPr marL="306705" marR="213995" indent="-306705">
              <a:lnSpc>
                <a:spcPct val="100000"/>
              </a:lnSpc>
              <a:spcBef>
                <a:spcPts val="5"/>
              </a:spcBef>
              <a:buChar char="●"/>
              <a:tabLst>
                <a:tab pos="306705" algn="l"/>
              </a:tabLst>
            </a:pPr>
            <a:r>
              <a:rPr sz="2200" spc="-25" dirty="0">
                <a:latin typeface="Calibri"/>
                <a:cs typeface="Calibri"/>
              </a:rPr>
              <a:t>Types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software: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Application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software,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System</a:t>
            </a:r>
            <a:r>
              <a:rPr sz="2200" spc="4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software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Utility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software.</a:t>
            </a:r>
            <a:endParaRPr sz="2200">
              <a:latin typeface="Calibri"/>
              <a:cs typeface="Calibri"/>
            </a:endParaRPr>
          </a:p>
          <a:p>
            <a:pPr marL="306070" indent="-233045">
              <a:lnSpc>
                <a:spcPct val="100000"/>
              </a:lnSpc>
              <a:buChar char="●"/>
              <a:tabLst>
                <a:tab pos="306705" algn="l"/>
              </a:tabLst>
            </a:pPr>
            <a:r>
              <a:rPr sz="2200" dirty="0">
                <a:latin typeface="Calibri"/>
                <a:cs typeface="Calibri"/>
              </a:rPr>
              <a:t>Memory </a:t>
            </a:r>
            <a:r>
              <a:rPr sz="2200" spc="-5" dirty="0">
                <a:latin typeface="Calibri"/>
                <a:cs typeface="Calibri"/>
              </a:rPr>
              <a:t>Units: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bit,</a:t>
            </a:r>
            <a:r>
              <a:rPr sz="2200" spc="-10" dirty="0">
                <a:latin typeface="Calibri"/>
                <a:cs typeface="Calibri"/>
              </a:rPr>
              <a:t> byte,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MB,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GB,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TB,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 PB</a:t>
            </a:r>
            <a:endParaRPr sz="2200">
              <a:latin typeface="Calibri"/>
              <a:cs typeface="Calibri"/>
            </a:endParaRPr>
          </a:p>
          <a:p>
            <a:pPr marL="368935" indent="-295910">
              <a:lnSpc>
                <a:spcPct val="100000"/>
              </a:lnSpc>
              <a:buChar char="●"/>
              <a:tabLst>
                <a:tab pos="369570" algn="l"/>
              </a:tabLst>
            </a:pPr>
            <a:r>
              <a:rPr sz="2200" spc="-10" dirty="0">
                <a:latin typeface="Calibri"/>
                <a:cs typeface="Calibri"/>
              </a:rPr>
              <a:t>Concept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Compiler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-15" dirty="0">
                <a:latin typeface="Calibri"/>
                <a:cs typeface="Calibri"/>
              </a:rPr>
              <a:t> Interpreter</a:t>
            </a:r>
            <a:endParaRPr sz="2200">
              <a:latin typeface="Calibri"/>
              <a:cs typeface="Calibri"/>
            </a:endParaRPr>
          </a:p>
          <a:p>
            <a:pPr marL="306705" marR="462280" indent="-306705">
              <a:lnSpc>
                <a:spcPct val="100000"/>
              </a:lnSpc>
              <a:spcBef>
                <a:spcPts val="5"/>
              </a:spcBef>
              <a:buChar char="●"/>
              <a:tabLst>
                <a:tab pos="306705" algn="l"/>
              </a:tabLst>
            </a:pPr>
            <a:r>
              <a:rPr sz="2200" spc="-15" dirty="0">
                <a:latin typeface="Calibri"/>
                <a:cs typeface="Calibri"/>
              </a:rPr>
              <a:t>Operating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System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(OS)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-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need </a:t>
            </a:r>
            <a:r>
              <a:rPr sz="2200" spc="-20" dirty="0">
                <a:latin typeface="Calibri"/>
                <a:cs typeface="Calibri"/>
              </a:rPr>
              <a:t>for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operating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system,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brief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introduction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functions of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OS,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>
                <a:latin typeface="Calibri"/>
                <a:cs typeface="Calibri"/>
              </a:rPr>
              <a:t>user</a:t>
            </a:r>
            <a:r>
              <a:rPr sz="2200" spc="-10">
                <a:latin typeface="Calibri"/>
                <a:cs typeface="Calibri"/>
              </a:rPr>
              <a:t> </a:t>
            </a:r>
            <a:r>
              <a:rPr sz="2200" spc="-15" smtClean="0">
                <a:latin typeface="Calibri"/>
                <a:cs typeface="Calibri"/>
              </a:rPr>
              <a:t>interface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32" y="71373"/>
            <a:ext cx="9144000" cy="4953000"/>
            <a:chOff x="-32" y="71373"/>
            <a:chExt cx="9144000" cy="4953000"/>
          </a:xfrm>
        </p:grpSpPr>
        <p:sp>
          <p:nvSpPr>
            <p:cNvPr id="3" name="object 3"/>
            <p:cNvSpPr/>
            <p:nvPr/>
          </p:nvSpPr>
          <p:spPr>
            <a:xfrm>
              <a:off x="-32" y="1500123"/>
              <a:ext cx="9120505" cy="3524250"/>
            </a:xfrm>
            <a:custGeom>
              <a:avLst/>
              <a:gdLst/>
              <a:ahLst/>
              <a:cxnLst/>
              <a:rect l="l" t="t" r="r" b="b"/>
              <a:pathLst>
                <a:path w="9120505" h="3524250">
                  <a:moveTo>
                    <a:pt x="9120251" y="0"/>
                  </a:moveTo>
                  <a:lnTo>
                    <a:pt x="0" y="0"/>
                  </a:lnTo>
                  <a:lnTo>
                    <a:pt x="0" y="3524250"/>
                  </a:lnTo>
                  <a:lnTo>
                    <a:pt x="9120251" y="3524250"/>
                  </a:lnTo>
                  <a:lnTo>
                    <a:pt x="9120251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-32" y="71373"/>
              <a:ext cx="9144000" cy="1428750"/>
            </a:xfrm>
            <a:custGeom>
              <a:avLst/>
              <a:gdLst/>
              <a:ahLst/>
              <a:cxnLst/>
              <a:rect l="l" t="t" r="r" b="b"/>
              <a:pathLst>
                <a:path w="9144000" h="1428750">
                  <a:moveTo>
                    <a:pt x="9144000" y="0"/>
                  </a:moveTo>
                  <a:lnTo>
                    <a:pt x="0" y="0"/>
                  </a:lnTo>
                  <a:lnTo>
                    <a:pt x="0" y="1428750"/>
                  </a:lnTo>
                  <a:lnTo>
                    <a:pt x="9144000" y="1428750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001F5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8403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Functional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components</a:t>
            </a:r>
            <a:r>
              <a:rPr sz="3200" u="heavy" spc="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of a</a:t>
            </a:r>
            <a:r>
              <a:rPr sz="32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computer</a:t>
            </a:r>
            <a:r>
              <a:rPr sz="3200" u="heavy" spc="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32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system</a:t>
            </a:r>
            <a:r>
              <a:rPr sz="3200" b="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Wingdings"/>
                <a:cs typeface="Wingdings"/>
              </a:rPr>
              <a:t></a:t>
            </a:r>
            <a:endParaRPr sz="3200">
              <a:latin typeface="Wingdings"/>
              <a:cs typeface="Wingdings"/>
            </a:endParaRPr>
          </a:p>
          <a:p>
            <a:pPr marL="3810" algn="ctr">
              <a:lnSpc>
                <a:spcPct val="100000"/>
              </a:lnSpc>
              <a:spcBef>
                <a:spcPts val="170"/>
              </a:spcBef>
            </a:pPr>
            <a:r>
              <a:rPr sz="4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(MAIN</a:t>
            </a:r>
            <a:r>
              <a:rPr sz="40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/</a:t>
            </a:r>
            <a:r>
              <a:rPr sz="4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PRIMARY)</a:t>
            </a:r>
            <a:r>
              <a:rPr sz="40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0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MEMORY </a:t>
            </a:r>
            <a:r>
              <a:rPr sz="40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UNIT</a:t>
            </a:r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71405" y="5072126"/>
            <a:ext cx="9072880" cy="1786255"/>
          </a:xfrm>
          <a:custGeom>
            <a:avLst/>
            <a:gdLst/>
            <a:ahLst/>
            <a:cxnLst/>
            <a:rect l="l" t="t" r="r" b="b"/>
            <a:pathLst>
              <a:path w="9072880" h="1786254">
                <a:moveTo>
                  <a:pt x="9072626" y="0"/>
                </a:moveTo>
                <a:lnTo>
                  <a:pt x="0" y="0"/>
                </a:lnTo>
                <a:lnTo>
                  <a:pt x="0" y="1785874"/>
                </a:lnTo>
                <a:lnTo>
                  <a:pt x="9072626" y="1785874"/>
                </a:lnTo>
                <a:lnTo>
                  <a:pt x="9072626" y="0"/>
                </a:lnTo>
                <a:close/>
              </a:path>
            </a:pathLst>
          </a:custGeom>
          <a:solidFill>
            <a:srgbClr val="FFFF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07820" y="1459605"/>
            <a:ext cx="8901430" cy="52724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5095" marR="117475" algn="ctr">
              <a:lnSpc>
                <a:spcPct val="115100"/>
              </a:lnSpc>
              <a:spcBef>
                <a:spcPts val="100"/>
              </a:spcBef>
            </a:pPr>
            <a:r>
              <a:rPr sz="2000" b="1" spc="-5" dirty="0">
                <a:latin typeface="Arial"/>
                <a:cs typeface="Arial"/>
              </a:rPr>
              <a:t>Memory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spc="-5" dirty="0">
                <a:latin typeface="Arial MT"/>
                <a:cs typeface="Arial MT"/>
              </a:rPr>
              <a:t>refers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physical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devices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used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store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programs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(sequences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of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instructions)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or data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(e.g. program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state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information)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on a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temporary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or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permanent basis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for use</a:t>
            </a:r>
            <a:r>
              <a:rPr sz="2000" dirty="0">
                <a:latin typeface="Arial MT"/>
                <a:cs typeface="Arial MT"/>
              </a:rPr>
              <a:t> in </a:t>
            </a:r>
            <a:r>
              <a:rPr sz="2000" spc="-5" dirty="0">
                <a:latin typeface="Arial MT"/>
                <a:cs typeface="Arial MT"/>
              </a:rPr>
              <a:t>a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computer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or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other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digital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electronic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device.</a:t>
            </a:r>
            <a:endParaRPr sz="2000">
              <a:latin typeface="Arial MT"/>
              <a:cs typeface="Arial MT"/>
            </a:endParaRPr>
          </a:p>
          <a:p>
            <a:pPr marL="12065" marR="5080" algn="ctr">
              <a:lnSpc>
                <a:spcPct val="114999"/>
              </a:lnSpc>
              <a:spcBef>
                <a:spcPts val="5"/>
              </a:spcBef>
            </a:pPr>
            <a:r>
              <a:rPr sz="2000" spc="-5" dirty="0">
                <a:latin typeface="Arial MT"/>
                <a:cs typeface="Arial MT"/>
              </a:rPr>
              <a:t>The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term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primary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memory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used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for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information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physical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systems which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function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high-speed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(i.e.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RAM), as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distinction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from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secondary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memory, 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which are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physical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devices for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program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and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data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storage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which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are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slow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access but </a:t>
            </a:r>
            <a:r>
              <a:rPr sz="2000" spc="-10" dirty="0">
                <a:latin typeface="Arial MT"/>
                <a:cs typeface="Arial MT"/>
              </a:rPr>
              <a:t>offer </a:t>
            </a:r>
            <a:r>
              <a:rPr sz="2000" spc="-5" dirty="0">
                <a:latin typeface="Arial MT"/>
                <a:cs typeface="Arial MT"/>
              </a:rPr>
              <a:t>higher memory </a:t>
            </a:r>
            <a:r>
              <a:rPr sz="2000" spc="-20" dirty="0">
                <a:latin typeface="Arial MT"/>
                <a:cs typeface="Arial MT"/>
              </a:rPr>
              <a:t>capacity. </a:t>
            </a:r>
            <a:r>
              <a:rPr sz="2000" spc="-5" dirty="0">
                <a:latin typeface="Arial MT"/>
                <a:cs typeface="Arial MT"/>
              </a:rPr>
              <a:t>The Primary Memories are: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Arial"/>
                <a:cs typeface="Arial"/>
              </a:rPr>
              <a:t>RAM,ROM,Cache</a:t>
            </a:r>
            <a:r>
              <a:rPr sz="2000" b="1" spc="155" dirty="0">
                <a:solidFill>
                  <a:srgbClr val="0000F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0000FF"/>
                </a:solidFill>
                <a:latin typeface="Arial"/>
                <a:cs typeface="Arial"/>
              </a:rPr>
              <a:t>Memory</a:t>
            </a:r>
            <a:r>
              <a:rPr sz="2000" spc="-5" dirty="0">
                <a:latin typeface="Arial MT"/>
                <a:cs typeface="Arial MT"/>
              </a:rPr>
              <a:t>(Part</a:t>
            </a:r>
            <a:r>
              <a:rPr sz="2000" spc="13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of</a:t>
            </a:r>
            <a:r>
              <a:rPr sz="2000" spc="1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Cache</a:t>
            </a:r>
            <a:r>
              <a:rPr sz="2000" spc="1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made</a:t>
            </a:r>
            <a:r>
              <a:rPr sz="2000" spc="1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up</a:t>
            </a:r>
            <a:r>
              <a:rPr sz="2000" spc="1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of</a:t>
            </a:r>
            <a:r>
              <a:rPr sz="2000" spc="1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high</a:t>
            </a:r>
            <a:r>
              <a:rPr sz="2000" spc="13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speed</a:t>
            </a:r>
            <a:r>
              <a:rPr sz="2000" spc="1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RAM)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Extra</a:t>
            </a: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Note:</a:t>
            </a:r>
            <a:r>
              <a:rPr sz="2000" b="1" u="heavy" spc="1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 </a:t>
            </a:r>
            <a:r>
              <a:rPr sz="2000" spc="-5" dirty="0">
                <a:latin typeface="Arial MT"/>
                <a:cs typeface="Arial MT"/>
              </a:rPr>
              <a:t>Primary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memory stored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on secondary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memory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called "</a:t>
            </a:r>
            <a:r>
              <a:rPr sz="2000" b="1" spc="-5" dirty="0">
                <a:latin typeface="Arial"/>
                <a:cs typeface="Arial"/>
              </a:rPr>
              <a:t>virtual 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memory</a:t>
            </a:r>
            <a:r>
              <a:rPr sz="2000" spc="-5" dirty="0">
                <a:latin typeface="Arial MT"/>
                <a:cs typeface="Arial MT"/>
              </a:rPr>
              <a:t>".</a:t>
            </a:r>
            <a:endParaRPr sz="2000">
              <a:latin typeface="Arial MT"/>
              <a:cs typeface="Arial MT"/>
            </a:endParaRPr>
          </a:p>
          <a:p>
            <a:pPr marL="398145" marR="835660" indent="-343535">
              <a:lnSpc>
                <a:spcPct val="100699"/>
              </a:lnSpc>
              <a:spcBef>
                <a:spcPts val="1000"/>
              </a:spcBef>
              <a:tabLst>
                <a:tab pos="2738120" algn="l"/>
              </a:tabLst>
            </a:pPr>
            <a:r>
              <a:rPr sz="2600" b="1" u="heavy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Volatile</a:t>
            </a:r>
            <a:r>
              <a:rPr sz="2600" b="1" u="heavy" spc="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 </a:t>
            </a:r>
            <a:r>
              <a:rPr sz="26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"/>
                <a:cs typeface="Arial"/>
              </a:rPr>
              <a:t>memory</a:t>
            </a:r>
            <a:r>
              <a:rPr sz="2600" b="1" spc="-5" dirty="0">
                <a:solidFill>
                  <a:srgbClr val="C00000"/>
                </a:solidFill>
                <a:latin typeface="Arial"/>
                <a:cs typeface="Arial"/>
              </a:rPr>
              <a:t>	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is computer</a:t>
            </a:r>
            <a:r>
              <a:rPr sz="2200" spc="3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memory</a:t>
            </a:r>
            <a:r>
              <a:rPr sz="2200" spc="3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that</a:t>
            </a:r>
            <a:r>
              <a:rPr sz="2200" spc="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requires</a:t>
            </a:r>
            <a:r>
              <a:rPr sz="2200" spc="3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Arial MT"/>
                <a:cs typeface="Arial MT"/>
              </a:rPr>
              <a:t>power</a:t>
            </a:r>
            <a:r>
              <a:rPr sz="2200" spc="4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to </a:t>
            </a:r>
            <a:r>
              <a:rPr sz="2200" spc="-6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maintain</a:t>
            </a:r>
            <a:r>
              <a:rPr sz="2200" spc="2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the</a:t>
            </a:r>
            <a:r>
              <a:rPr sz="2200" spc="1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stored</a:t>
            </a:r>
            <a:r>
              <a:rPr sz="2200" spc="1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information.</a:t>
            </a:r>
            <a:r>
              <a:rPr sz="2200" spc="6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b="1" spc="-10" dirty="0">
                <a:solidFill>
                  <a:srgbClr val="C00000"/>
                </a:solidFill>
                <a:latin typeface="Arial"/>
                <a:cs typeface="Arial"/>
              </a:rPr>
              <a:t>RAM</a:t>
            </a:r>
            <a:r>
              <a:rPr sz="22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is</a:t>
            </a:r>
            <a:r>
              <a:rPr sz="2200" b="1" spc="1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volatile.</a:t>
            </a:r>
            <a:endParaRPr sz="2200">
              <a:latin typeface="Arial"/>
              <a:cs typeface="Arial"/>
            </a:endParaRPr>
          </a:p>
          <a:p>
            <a:pPr marL="398145" marR="364490" indent="-343535">
              <a:lnSpc>
                <a:spcPct val="101899"/>
              </a:lnSpc>
              <a:spcBef>
                <a:spcPts val="520"/>
              </a:spcBef>
            </a:pPr>
            <a:r>
              <a:rPr sz="30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Non-volatile </a:t>
            </a:r>
            <a:r>
              <a:rPr sz="30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memory</a:t>
            </a:r>
            <a:r>
              <a:rPr sz="3000" b="1" spc="-5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is computer memory that can retain the </a:t>
            </a:r>
            <a:r>
              <a:rPr sz="220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stored</a:t>
            </a:r>
            <a:r>
              <a:rPr sz="2200" spc="2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5" dirty="0">
                <a:solidFill>
                  <a:srgbClr val="C00000"/>
                </a:solidFill>
                <a:latin typeface="Arial MT"/>
                <a:cs typeface="Arial MT"/>
              </a:rPr>
              <a:t>information</a:t>
            </a:r>
            <a:r>
              <a:rPr sz="2200" spc="45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Arial MT"/>
                <a:cs typeface="Arial MT"/>
              </a:rPr>
              <a:t>even</a:t>
            </a:r>
            <a:r>
              <a:rPr sz="2200" spc="4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Arial MT"/>
                <a:cs typeface="Arial MT"/>
              </a:rPr>
              <a:t>when</a:t>
            </a:r>
            <a:r>
              <a:rPr sz="2200" spc="2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Arial MT"/>
                <a:cs typeface="Arial MT"/>
              </a:rPr>
              <a:t>not</a:t>
            </a:r>
            <a:r>
              <a:rPr sz="2200" spc="4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C00000"/>
                </a:solidFill>
                <a:latin typeface="Arial MT"/>
                <a:cs typeface="Arial MT"/>
              </a:rPr>
              <a:t>powered.</a:t>
            </a:r>
            <a:r>
              <a:rPr sz="2200" spc="70" dirty="0">
                <a:solidFill>
                  <a:srgbClr val="C00000"/>
                </a:solidFill>
                <a:latin typeface="Arial MT"/>
                <a:cs typeface="Arial MT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ROM</a:t>
            </a:r>
            <a:r>
              <a:rPr sz="2200" b="1" spc="40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is</a:t>
            </a:r>
            <a:r>
              <a:rPr sz="2200" b="1" spc="5" dirty="0">
                <a:solidFill>
                  <a:srgbClr val="C00000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C00000"/>
                </a:solidFill>
                <a:latin typeface="Arial"/>
                <a:cs typeface="Arial"/>
              </a:rPr>
              <a:t>non-volatile.</a:t>
            </a:r>
            <a:endParaRPr sz="220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90612" y="0"/>
            <a:ext cx="73647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RAM</a:t>
            </a:r>
            <a:r>
              <a:rPr sz="4400" u="heavy" spc="-3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sz="4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(Random</a:t>
            </a:r>
            <a:r>
              <a:rPr sz="4400" u="heavy" spc="-1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sz="4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Access</a:t>
            </a:r>
            <a:r>
              <a:rPr sz="4400" u="heavy" spc="-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sz="4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Memory)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71405" y="667003"/>
            <a:ext cx="5286375" cy="6191250"/>
          </a:xfrm>
          <a:custGeom>
            <a:avLst/>
            <a:gdLst/>
            <a:ahLst/>
            <a:cxnLst/>
            <a:rect l="l" t="t" r="r" b="b"/>
            <a:pathLst>
              <a:path w="5286375" h="6191250">
                <a:moveTo>
                  <a:pt x="5286375" y="0"/>
                </a:moveTo>
                <a:lnTo>
                  <a:pt x="0" y="0"/>
                </a:lnTo>
                <a:lnTo>
                  <a:pt x="0" y="6190996"/>
                </a:lnTo>
                <a:lnTo>
                  <a:pt x="5286375" y="6190996"/>
                </a:lnTo>
                <a:lnTo>
                  <a:pt x="5286375" y="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50088" y="620293"/>
            <a:ext cx="5102225" cy="5500370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414020" indent="-401955" algn="just">
              <a:lnSpc>
                <a:spcPct val="100000"/>
              </a:lnSpc>
              <a:spcBef>
                <a:spcPts val="600"/>
              </a:spcBef>
              <a:buFont typeface="Arial MT"/>
              <a:buChar char="•"/>
              <a:tabLst>
                <a:tab pos="414655" algn="l"/>
              </a:tabLst>
            </a:pPr>
            <a:r>
              <a:rPr sz="2100" spc="-5" dirty="0">
                <a:latin typeface="Calibri"/>
                <a:cs typeface="Calibri"/>
              </a:rPr>
              <a:t>Can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be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both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read</a:t>
            </a:r>
            <a:r>
              <a:rPr sz="2100" dirty="0">
                <a:latin typeface="Calibri"/>
                <a:cs typeface="Calibri"/>
              </a:rPr>
              <a:t> and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write.</a:t>
            </a:r>
            <a:endParaRPr sz="2100">
              <a:latin typeface="Calibri"/>
              <a:cs typeface="Calibri"/>
            </a:endParaRPr>
          </a:p>
          <a:p>
            <a:pPr marL="414020" indent="-401955" algn="just">
              <a:lnSpc>
                <a:spcPts val="2520"/>
              </a:lnSpc>
              <a:spcBef>
                <a:spcPts val="500"/>
              </a:spcBef>
              <a:buFont typeface="Arial MT"/>
              <a:buChar char="•"/>
              <a:tabLst>
                <a:tab pos="414655" algn="l"/>
              </a:tabLst>
            </a:pPr>
            <a:r>
              <a:rPr sz="2100" spc="-5" dirty="0">
                <a:latin typeface="Calibri"/>
                <a:cs typeface="Calibri"/>
              </a:rPr>
              <a:t>Hold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1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programs,</a:t>
            </a:r>
            <a:r>
              <a:rPr sz="210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operating</a:t>
            </a:r>
            <a:r>
              <a:rPr sz="2100" spc="-15" dirty="0">
                <a:latin typeface="Calibri"/>
                <a:cs typeface="Calibri"/>
              </a:rPr>
              <a:t> system,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and</a:t>
            </a:r>
            <a:endParaRPr sz="2100">
              <a:latin typeface="Calibri"/>
              <a:cs typeface="Calibri"/>
            </a:endParaRPr>
          </a:p>
          <a:p>
            <a:pPr marL="355600" algn="just">
              <a:lnSpc>
                <a:spcPts val="2520"/>
              </a:lnSpc>
            </a:pPr>
            <a:r>
              <a:rPr sz="2100" spc="-15" dirty="0">
                <a:latin typeface="Calibri"/>
                <a:cs typeface="Calibri"/>
              </a:rPr>
              <a:t>data</a:t>
            </a:r>
            <a:r>
              <a:rPr sz="2100" spc="-5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required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by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the</a:t>
            </a:r>
            <a:r>
              <a:rPr sz="2100" spc="-3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system.</a:t>
            </a:r>
            <a:endParaRPr sz="2100">
              <a:latin typeface="Calibri"/>
              <a:cs typeface="Calibri"/>
            </a:endParaRPr>
          </a:p>
          <a:p>
            <a:pPr marL="355600" marR="5080" indent="-343535" algn="just">
              <a:lnSpc>
                <a:spcPct val="100000"/>
              </a:lnSpc>
              <a:spcBef>
                <a:spcPts val="500"/>
              </a:spcBef>
              <a:buFont typeface="Arial MT"/>
              <a:buChar char="•"/>
              <a:tabLst>
                <a:tab pos="414655" algn="l"/>
              </a:tabLst>
            </a:pPr>
            <a:r>
              <a:rPr dirty="0"/>
              <a:t>	</a:t>
            </a:r>
            <a:r>
              <a:rPr sz="2100" spc="-5" dirty="0">
                <a:latin typeface="Calibri"/>
                <a:cs typeface="Calibri"/>
              </a:rPr>
              <a:t>Generally </a:t>
            </a:r>
            <a:r>
              <a:rPr sz="2100" spc="-10" dirty="0">
                <a:latin typeface="Calibri"/>
                <a:cs typeface="Calibri"/>
              </a:rPr>
              <a:t>volatile, </a:t>
            </a:r>
            <a:r>
              <a:rPr sz="2100" dirty="0">
                <a:latin typeface="Calibri"/>
                <a:cs typeface="Calibri"/>
              </a:rPr>
              <a:t>meaning </a:t>
            </a:r>
            <a:r>
              <a:rPr sz="2100" spc="-10" dirty="0">
                <a:latin typeface="Calibri"/>
                <a:cs typeface="Calibri"/>
              </a:rPr>
              <a:t>that </a:t>
            </a:r>
            <a:r>
              <a:rPr sz="2100" dirty="0">
                <a:latin typeface="Calibri"/>
                <a:cs typeface="Calibri"/>
              </a:rPr>
              <a:t>it does </a:t>
            </a:r>
            <a:r>
              <a:rPr sz="2100" spc="-5" dirty="0">
                <a:latin typeface="Calibri"/>
                <a:cs typeface="Calibri"/>
              </a:rPr>
              <a:t>not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retain </a:t>
            </a:r>
            <a:r>
              <a:rPr sz="2100" dirty="0">
                <a:latin typeface="Calibri"/>
                <a:cs typeface="Calibri"/>
              </a:rPr>
              <a:t>the </a:t>
            </a:r>
            <a:r>
              <a:rPr sz="2100" spc="-15" dirty="0">
                <a:latin typeface="Calibri"/>
                <a:cs typeface="Calibri"/>
              </a:rPr>
              <a:t>data stored </a:t>
            </a:r>
            <a:r>
              <a:rPr sz="2100" dirty="0">
                <a:latin typeface="Calibri"/>
                <a:cs typeface="Calibri"/>
              </a:rPr>
              <a:t>in it when the </a:t>
            </a:r>
            <a:r>
              <a:rPr sz="2100" spc="-20" dirty="0">
                <a:latin typeface="Calibri"/>
                <a:cs typeface="Calibri"/>
              </a:rPr>
              <a:t>system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's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power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turned</a:t>
            </a:r>
            <a:r>
              <a:rPr sz="2100" spc="-40" dirty="0">
                <a:latin typeface="Calibri"/>
                <a:cs typeface="Calibri"/>
              </a:rPr>
              <a:t> </a:t>
            </a:r>
            <a:r>
              <a:rPr sz="2100" spc="-50" dirty="0">
                <a:latin typeface="Calibri"/>
                <a:cs typeface="Calibri"/>
              </a:rPr>
              <a:t>off.</a:t>
            </a:r>
            <a:endParaRPr sz="2100">
              <a:latin typeface="Calibri"/>
              <a:cs typeface="Calibri"/>
            </a:endParaRPr>
          </a:p>
          <a:p>
            <a:pPr marL="355600" marR="173355" indent="-343535">
              <a:lnSpc>
                <a:spcPct val="100000"/>
              </a:lnSpc>
              <a:spcBef>
                <a:spcPts val="5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100" dirty="0">
                <a:latin typeface="Calibri"/>
                <a:cs typeface="Calibri"/>
              </a:rPr>
              <a:t>A </a:t>
            </a:r>
            <a:r>
              <a:rPr sz="2100" spc="-15" dirty="0">
                <a:latin typeface="Calibri"/>
                <a:cs typeface="Calibri"/>
              </a:rPr>
              <a:t>Data </a:t>
            </a:r>
            <a:r>
              <a:rPr sz="2100" spc="-5" dirty="0">
                <a:latin typeface="Calibri"/>
                <a:cs typeface="Calibri"/>
              </a:rPr>
              <a:t>that </a:t>
            </a:r>
            <a:r>
              <a:rPr sz="2100" dirty="0">
                <a:latin typeface="Calibri"/>
                <a:cs typeface="Calibri"/>
              </a:rPr>
              <a:t>needs </a:t>
            </a:r>
            <a:r>
              <a:rPr sz="2100" spc="-15" dirty="0">
                <a:latin typeface="Calibri"/>
                <a:cs typeface="Calibri"/>
              </a:rPr>
              <a:t>to </a:t>
            </a:r>
            <a:r>
              <a:rPr sz="2100" spc="-5" dirty="0">
                <a:latin typeface="Calibri"/>
                <a:cs typeface="Calibri"/>
              </a:rPr>
              <a:t>be </a:t>
            </a:r>
            <a:r>
              <a:rPr sz="2100" spc="-15" dirty="0">
                <a:latin typeface="Calibri"/>
                <a:cs typeface="Calibri"/>
              </a:rPr>
              <a:t>stored </a:t>
            </a:r>
            <a:r>
              <a:rPr sz="2100" spc="-5" dirty="0">
                <a:latin typeface="Calibri"/>
                <a:cs typeface="Calibri"/>
              </a:rPr>
              <a:t>while </a:t>
            </a:r>
            <a:r>
              <a:rPr sz="2100" dirty="0">
                <a:latin typeface="Calibri"/>
                <a:cs typeface="Calibri"/>
              </a:rPr>
              <a:t>the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20" dirty="0">
                <a:latin typeface="Calibri"/>
                <a:cs typeface="Calibri"/>
              </a:rPr>
              <a:t>system </a:t>
            </a:r>
            <a:r>
              <a:rPr sz="2100" dirty="0">
                <a:latin typeface="Calibri"/>
                <a:cs typeface="Calibri"/>
              </a:rPr>
              <a:t>is </a:t>
            </a:r>
            <a:r>
              <a:rPr sz="2100" spc="-10" dirty="0">
                <a:latin typeface="Calibri"/>
                <a:cs typeface="Calibri"/>
              </a:rPr>
              <a:t>off </a:t>
            </a:r>
            <a:r>
              <a:rPr sz="2100" spc="-5" dirty="0">
                <a:latin typeface="Calibri"/>
                <a:cs typeface="Calibri"/>
              </a:rPr>
              <a:t>must </a:t>
            </a:r>
            <a:r>
              <a:rPr sz="2100" dirty="0">
                <a:latin typeface="Calibri"/>
                <a:cs typeface="Calibri"/>
              </a:rPr>
              <a:t>be </a:t>
            </a:r>
            <a:r>
              <a:rPr sz="2100" spc="-10" dirty="0">
                <a:latin typeface="Calibri"/>
                <a:cs typeface="Calibri"/>
              </a:rPr>
              <a:t>written to </a:t>
            </a:r>
            <a:r>
              <a:rPr sz="2100" dirty="0">
                <a:latin typeface="Calibri"/>
                <a:cs typeface="Calibri"/>
              </a:rPr>
              <a:t>a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permanent </a:t>
            </a:r>
            <a:r>
              <a:rPr sz="2100" spc="-20" dirty="0">
                <a:latin typeface="Calibri"/>
                <a:cs typeface="Calibri"/>
              </a:rPr>
              <a:t>storage </a:t>
            </a:r>
            <a:r>
              <a:rPr sz="2100" spc="-5" dirty="0">
                <a:latin typeface="Calibri"/>
                <a:cs typeface="Calibri"/>
              </a:rPr>
              <a:t>device </a:t>
            </a:r>
            <a:r>
              <a:rPr sz="2100" dirty="0">
                <a:latin typeface="Calibri"/>
                <a:cs typeface="Calibri"/>
              </a:rPr>
              <a:t>, such as a </a:t>
            </a:r>
            <a:r>
              <a:rPr sz="2100" spc="-5" dirty="0">
                <a:latin typeface="Calibri"/>
                <a:cs typeface="Calibri"/>
              </a:rPr>
              <a:t>flash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memory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or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hard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disk.</a:t>
            </a:r>
            <a:endParaRPr sz="2100">
              <a:latin typeface="Calibri"/>
              <a:cs typeface="Calibri"/>
            </a:endParaRPr>
          </a:p>
          <a:p>
            <a:pPr marL="355600" marR="205104" indent="-343535">
              <a:lnSpc>
                <a:spcPct val="100000"/>
              </a:lnSpc>
              <a:spcBef>
                <a:spcPts val="500"/>
              </a:spcBef>
              <a:buFont typeface="Arial MT"/>
              <a:buChar char="•"/>
              <a:tabLst>
                <a:tab pos="414020" algn="l"/>
                <a:tab pos="414655" algn="l"/>
              </a:tabLst>
            </a:pPr>
            <a:r>
              <a:rPr dirty="0"/>
              <a:t>	</a:t>
            </a:r>
            <a:r>
              <a:rPr sz="2100" dirty="0">
                <a:latin typeface="Calibri"/>
                <a:cs typeface="Calibri"/>
              </a:rPr>
              <a:t>An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example</a:t>
            </a:r>
            <a:r>
              <a:rPr sz="2100" dirty="0">
                <a:latin typeface="Calibri"/>
                <a:cs typeface="Calibri"/>
              </a:rPr>
              <a:t> is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as</a:t>
            </a:r>
            <a:r>
              <a:rPr sz="2100" spc="-20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follows:</a:t>
            </a:r>
            <a:r>
              <a:rPr sz="2100" spc="20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</a:t>
            </a:r>
            <a:r>
              <a:rPr sz="2100" spc="-5" dirty="0">
                <a:latin typeface="Calibri"/>
                <a:cs typeface="Calibri"/>
              </a:rPr>
              <a:t> mobile</a:t>
            </a:r>
            <a:r>
              <a:rPr sz="2100" spc="10" dirty="0">
                <a:latin typeface="Calibri"/>
                <a:cs typeface="Calibri"/>
              </a:rPr>
              <a:t> </a:t>
            </a:r>
            <a:r>
              <a:rPr sz="2100" spc="-5" dirty="0">
                <a:latin typeface="Calibri"/>
                <a:cs typeface="Calibri"/>
              </a:rPr>
              <a:t>phone </a:t>
            </a:r>
            <a:r>
              <a:rPr sz="2100" spc="-459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has128 </a:t>
            </a:r>
            <a:r>
              <a:rPr sz="2100" spc="-5" dirty="0">
                <a:latin typeface="Calibri"/>
                <a:cs typeface="Calibri"/>
              </a:rPr>
              <a:t>KB or </a:t>
            </a:r>
            <a:r>
              <a:rPr sz="2100" dirty="0">
                <a:latin typeface="Calibri"/>
                <a:cs typeface="Calibri"/>
              </a:rPr>
              <a:t>256 </a:t>
            </a:r>
            <a:r>
              <a:rPr sz="2100" spc="-5" dirty="0">
                <a:latin typeface="Calibri"/>
                <a:cs typeface="Calibri"/>
              </a:rPr>
              <a:t>KB of </a:t>
            </a:r>
            <a:r>
              <a:rPr sz="2100" dirty="0">
                <a:latin typeface="Calibri"/>
                <a:cs typeface="Calibri"/>
              </a:rPr>
              <a:t>RAM </a:t>
            </a:r>
            <a:r>
              <a:rPr sz="2100" spc="-15" dirty="0">
                <a:latin typeface="Calibri"/>
                <a:cs typeface="Calibri"/>
              </a:rPr>
              <a:t>to </a:t>
            </a:r>
            <a:r>
              <a:rPr sz="2100" dirty="0">
                <a:latin typeface="Calibri"/>
                <a:cs typeface="Calibri"/>
              </a:rPr>
              <a:t>hold the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stack </a:t>
            </a:r>
            <a:r>
              <a:rPr sz="2100" dirty="0">
                <a:latin typeface="Calibri"/>
                <a:cs typeface="Calibri"/>
              </a:rPr>
              <a:t>and </a:t>
            </a:r>
            <a:r>
              <a:rPr sz="2100" spc="-10" dirty="0">
                <a:latin typeface="Calibri"/>
                <a:cs typeface="Calibri"/>
              </a:rPr>
              <a:t>temporary variables </a:t>
            </a:r>
            <a:r>
              <a:rPr sz="2100" spc="-5" dirty="0">
                <a:latin typeface="Calibri"/>
                <a:cs typeface="Calibri"/>
              </a:rPr>
              <a:t>of </a:t>
            </a:r>
            <a:r>
              <a:rPr sz="2100" dirty="0">
                <a:latin typeface="Calibri"/>
                <a:cs typeface="Calibri"/>
              </a:rPr>
              <a:t>the </a:t>
            </a:r>
            <a:r>
              <a:rPr sz="2100" spc="5" dirty="0">
                <a:latin typeface="Calibri"/>
                <a:cs typeface="Calibri"/>
              </a:rPr>
              <a:t> </a:t>
            </a:r>
            <a:r>
              <a:rPr sz="2100" spc="-15" dirty="0">
                <a:latin typeface="Calibri"/>
                <a:cs typeface="Calibri"/>
              </a:rPr>
              <a:t>programs, </a:t>
            </a:r>
            <a:r>
              <a:rPr sz="2100" spc="-10" dirty="0">
                <a:latin typeface="Calibri"/>
                <a:cs typeface="Calibri"/>
              </a:rPr>
              <a:t>operating</a:t>
            </a:r>
            <a:r>
              <a:rPr sz="2100" spc="-15" dirty="0">
                <a:latin typeface="Calibri"/>
                <a:cs typeface="Calibri"/>
              </a:rPr>
              <a:t> system,</a:t>
            </a:r>
            <a:r>
              <a:rPr sz="2100" spc="-2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and</a:t>
            </a:r>
            <a:r>
              <a:rPr sz="2100" spc="-10" dirty="0">
                <a:latin typeface="Calibri"/>
                <a:cs typeface="Calibri"/>
              </a:rPr>
              <a:t> data.</a:t>
            </a:r>
            <a:endParaRPr sz="2100">
              <a:latin typeface="Calibri"/>
              <a:cs typeface="Calibri"/>
            </a:endParaRPr>
          </a:p>
          <a:p>
            <a:pPr marL="355600" indent="-343535">
              <a:lnSpc>
                <a:spcPts val="2220"/>
              </a:lnSpc>
              <a:spcBef>
                <a:spcPts val="509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100" dirty="0">
                <a:latin typeface="Calibri"/>
                <a:cs typeface="Calibri"/>
              </a:rPr>
              <a:t>RAM</a:t>
            </a:r>
            <a:r>
              <a:rPr sz="2100" spc="-3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memory</a:t>
            </a:r>
            <a:r>
              <a:rPr sz="2100" spc="-5" dirty="0">
                <a:latin typeface="Calibri"/>
                <a:cs typeface="Calibri"/>
              </a:rPr>
              <a:t> </a:t>
            </a:r>
            <a:r>
              <a:rPr sz="2100" dirty="0">
                <a:latin typeface="Calibri"/>
                <a:cs typeface="Calibri"/>
              </a:rPr>
              <a:t>is</a:t>
            </a:r>
            <a:r>
              <a:rPr sz="2100" spc="-15" dirty="0">
                <a:latin typeface="Calibri"/>
                <a:cs typeface="Calibri"/>
              </a:rPr>
              <a:t> </a:t>
            </a:r>
            <a:r>
              <a:rPr sz="2100" spc="-10" dirty="0">
                <a:latin typeface="Calibri"/>
                <a:cs typeface="Calibri"/>
              </a:rPr>
              <a:t>volatile.</a:t>
            </a:r>
            <a:endParaRPr sz="2100">
              <a:latin typeface="Calibri"/>
              <a:cs typeface="Calibri"/>
            </a:endParaRPr>
          </a:p>
          <a:p>
            <a:pPr marL="262255">
              <a:lnSpc>
                <a:spcPts val="2580"/>
              </a:lnSpc>
            </a:pPr>
            <a:r>
              <a:rPr sz="2400" b="1" u="heavy" spc="-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Two</a:t>
            </a:r>
            <a:r>
              <a:rPr sz="2400" b="1" u="heavy" spc="-2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basic types</a:t>
            </a:r>
            <a:r>
              <a:rPr sz="2400" b="1" u="heavy" spc="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of</a:t>
            </a:r>
            <a:r>
              <a:rPr sz="24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RAM</a:t>
            </a:r>
            <a:r>
              <a:rPr sz="2400" b="1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chips: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27014" y="785748"/>
            <a:ext cx="3493083" cy="264311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400126" y="6079326"/>
            <a:ext cx="3885565" cy="7766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734695" indent="-722630">
              <a:lnSpc>
                <a:spcPts val="2940"/>
              </a:lnSpc>
              <a:spcBef>
                <a:spcPts val="125"/>
              </a:spcBef>
              <a:buSzPct val="96000"/>
              <a:buFont typeface="Wingdings"/>
              <a:buChar char=""/>
              <a:tabLst>
                <a:tab pos="734695" algn="l"/>
                <a:tab pos="735330" algn="l"/>
              </a:tabLst>
            </a:pPr>
            <a:r>
              <a:rPr sz="2500" b="1" i="1" spc="15" dirty="0">
                <a:solidFill>
                  <a:srgbClr val="C00000"/>
                </a:solidFill>
                <a:latin typeface="Calibri"/>
                <a:cs typeface="Calibri"/>
              </a:rPr>
              <a:t>Dynamic</a:t>
            </a:r>
            <a:r>
              <a:rPr sz="2500" b="1" i="1" spc="-8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500" b="1" i="1" spc="180" dirty="0">
                <a:solidFill>
                  <a:srgbClr val="C00000"/>
                </a:solidFill>
                <a:latin typeface="Calibri"/>
                <a:cs typeface="Calibri"/>
              </a:rPr>
              <a:t>RAM(DRAM)</a:t>
            </a:r>
            <a:endParaRPr sz="2500">
              <a:latin typeface="Calibri"/>
              <a:cs typeface="Calibri"/>
            </a:endParaRPr>
          </a:p>
          <a:p>
            <a:pPr marL="911860" indent="-899794">
              <a:lnSpc>
                <a:spcPts val="2940"/>
              </a:lnSpc>
              <a:buSzPct val="96000"/>
              <a:buFont typeface="Wingdings"/>
              <a:buChar char=""/>
              <a:tabLst>
                <a:tab pos="911860" algn="l"/>
                <a:tab pos="912494" algn="l"/>
              </a:tabLst>
            </a:pPr>
            <a:r>
              <a:rPr sz="2500" b="1" i="1" spc="10" dirty="0">
                <a:solidFill>
                  <a:srgbClr val="C00000"/>
                </a:solidFill>
                <a:latin typeface="Calibri"/>
                <a:cs typeface="Calibri"/>
              </a:rPr>
              <a:t>Static</a:t>
            </a:r>
            <a:r>
              <a:rPr sz="25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500" b="1" i="1" spc="180" dirty="0">
                <a:solidFill>
                  <a:srgbClr val="C00000"/>
                </a:solidFill>
                <a:latin typeface="Calibri"/>
                <a:cs typeface="Calibri"/>
              </a:rPr>
              <a:t>RAM</a:t>
            </a:r>
            <a:r>
              <a:rPr sz="2500" b="1" i="1" spc="-4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500" b="1" i="1" spc="160" dirty="0">
                <a:solidFill>
                  <a:srgbClr val="C00000"/>
                </a:solidFill>
                <a:latin typeface="Calibri"/>
                <a:cs typeface="Calibri"/>
              </a:rPr>
              <a:t>(SRAM)</a:t>
            </a:r>
            <a:endParaRPr sz="25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835648" y="4057262"/>
            <a:ext cx="2948879" cy="211950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6058027" y="6222314"/>
            <a:ext cx="2205990" cy="3009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8</a:t>
            </a:r>
            <a:r>
              <a:rPr sz="18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GB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DDR4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RAM</a:t>
            </a:r>
            <a:r>
              <a:rPr sz="18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image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32432" y="8889"/>
            <a:ext cx="528002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Dynamic</a:t>
            </a:r>
            <a:r>
              <a:rPr sz="4400" u="heavy" spc="-4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sz="4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RAM</a:t>
            </a:r>
            <a:r>
              <a:rPr sz="4400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sz="4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(DRAM)</a:t>
            </a:r>
            <a:endParaRPr sz="4400"/>
          </a:p>
        </p:txBody>
      </p:sp>
      <p:sp>
        <p:nvSpPr>
          <p:cNvPr id="3" name="object 3"/>
          <p:cNvSpPr txBox="1"/>
          <p:nvPr/>
        </p:nvSpPr>
        <p:spPr>
          <a:xfrm>
            <a:off x="178879" y="690117"/>
            <a:ext cx="8840470" cy="394081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417195" indent="-405130">
              <a:lnSpc>
                <a:spcPct val="100000"/>
              </a:lnSpc>
              <a:spcBef>
                <a:spcPts val="415"/>
              </a:spcBef>
              <a:buFont typeface="Arial MT"/>
              <a:buChar char="•"/>
              <a:tabLst>
                <a:tab pos="417195" algn="l"/>
                <a:tab pos="417830" algn="l"/>
              </a:tabLst>
            </a:pPr>
            <a:r>
              <a:rPr sz="1800" b="1" spc="-5" dirty="0">
                <a:latin typeface="Arial"/>
                <a:cs typeface="Arial"/>
              </a:rPr>
              <a:t>Dynamic</a:t>
            </a:r>
            <a:r>
              <a:rPr sz="1800" b="1" dirty="0">
                <a:latin typeface="Arial"/>
                <a:cs typeface="Arial"/>
              </a:rPr>
              <a:t> random-access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memory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spc="-5" dirty="0">
                <a:latin typeface="Arial MT"/>
                <a:cs typeface="Arial MT"/>
              </a:rPr>
              <a:t>(</a:t>
            </a:r>
            <a:r>
              <a:rPr sz="1800" b="1" spc="-5" dirty="0">
                <a:latin typeface="Arial"/>
                <a:cs typeface="Arial"/>
              </a:rPr>
              <a:t>DRAM</a:t>
            </a:r>
            <a:r>
              <a:rPr sz="1800" spc="-5" dirty="0">
                <a:latin typeface="Arial MT"/>
                <a:cs typeface="Arial MT"/>
              </a:rPr>
              <a:t>)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type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random-access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memory</a:t>
            </a:r>
            <a:r>
              <a:rPr sz="1800" spc="-25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that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stores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each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bit</a:t>
            </a:r>
            <a:r>
              <a:rPr sz="1800" spc="-5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of</a:t>
            </a:r>
            <a:r>
              <a:rPr sz="1800" spc="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data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in a separate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capacitor</a:t>
            </a:r>
            <a:r>
              <a:rPr sz="1800" spc="-3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within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an </a:t>
            </a: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integrated</a:t>
            </a:r>
            <a:r>
              <a:rPr sz="1800" spc="-4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circuit</a:t>
            </a:r>
            <a:r>
              <a:rPr sz="1800" dirty="0">
                <a:latin typeface="Arial MT"/>
                <a:cs typeface="Arial MT"/>
              </a:rPr>
              <a:t>.</a:t>
            </a:r>
            <a:endParaRPr sz="1800">
              <a:latin typeface="Arial MT"/>
              <a:cs typeface="Arial MT"/>
            </a:endParaRPr>
          </a:p>
          <a:p>
            <a:pPr marL="12700" marR="5080">
              <a:lnSpc>
                <a:spcPct val="114799"/>
              </a:lnSpc>
              <a:spcBef>
                <a:spcPts val="71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spc="-5" dirty="0">
                <a:latin typeface="Arial"/>
                <a:cs typeface="Arial"/>
              </a:rPr>
              <a:t>The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capacitor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can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be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either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charged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or</a:t>
            </a:r>
            <a:r>
              <a:rPr sz="1800" b="1" dirty="0">
                <a:latin typeface="Arial"/>
                <a:cs typeface="Arial"/>
              </a:rPr>
              <a:t> discharged;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these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10" dirty="0">
                <a:latin typeface="Arial"/>
                <a:cs typeface="Arial"/>
              </a:rPr>
              <a:t>two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states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are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taken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to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represent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the </a:t>
            </a:r>
            <a:r>
              <a:rPr sz="1800" b="1" spc="10" dirty="0">
                <a:latin typeface="Arial"/>
                <a:cs typeface="Arial"/>
              </a:rPr>
              <a:t>two</a:t>
            </a:r>
            <a:r>
              <a:rPr sz="1800" b="1" spc="-4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values</a:t>
            </a:r>
            <a:r>
              <a:rPr sz="1800" b="1" dirty="0">
                <a:latin typeface="Arial"/>
                <a:cs typeface="Arial"/>
              </a:rPr>
              <a:t> of a </a:t>
            </a:r>
            <a:r>
              <a:rPr sz="1800" b="1" spc="-5" dirty="0">
                <a:latin typeface="Arial"/>
                <a:cs typeface="Arial"/>
              </a:rPr>
              <a:t>bit,</a:t>
            </a:r>
            <a:r>
              <a:rPr sz="1800" b="1" spc="-1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conventionally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called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0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1.</a:t>
            </a:r>
            <a:endParaRPr sz="1800">
              <a:latin typeface="Arial"/>
              <a:cs typeface="Arial"/>
            </a:endParaRPr>
          </a:p>
          <a:p>
            <a:pPr marL="355600" indent="-343535">
              <a:lnSpc>
                <a:spcPct val="100000"/>
              </a:lnSpc>
              <a:spcBef>
                <a:spcPts val="1025"/>
              </a:spcBef>
              <a:buChar char="•"/>
              <a:tabLst>
                <a:tab pos="355600" algn="l"/>
                <a:tab pos="356235" algn="l"/>
              </a:tabLst>
            </a:pPr>
            <a:r>
              <a:rPr sz="1800" dirty="0">
                <a:latin typeface="Arial MT"/>
                <a:cs typeface="Arial MT"/>
              </a:rPr>
              <a:t>Since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capacitors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leak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charge,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the information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eventually</a:t>
            </a:r>
            <a:r>
              <a:rPr sz="1800" spc="-3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fades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unless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the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capacitor</a:t>
            </a:r>
            <a:endParaRPr sz="18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334"/>
              </a:spcBef>
            </a:pPr>
            <a:r>
              <a:rPr sz="1800" dirty="0">
                <a:latin typeface="Arial MT"/>
                <a:cs typeface="Arial MT"/>
              </a:rPr>
              <a:t>charge</a:t>
            </a:r>
            <a:r>
              <a:rPr sz="1800" spc="-5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refreshed</a:t>
            </a:r>
            <a:r>
              <a:rPr sz="1800" spc="-4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1800" spc="-10" dirty="0">
                <a:latin typeface="Arial MT"/>
                <a:cs typeface="Arial MT"/>
              </a:rPr>
              <a:t>periodically.</a:t>
            </a:r>
            <a:endParaRPr sz="1800">
              <a:latin typeface="Arial MT"/>
              <a:cs typeface="Arial MT"/>
            </a:endParaRPr>
          </a:p>
          <a:p>
            <a:pPr marL="12700" marR="577850">
              <a:lnSpc>
                <a:spcPct val="115300"/>
              </a:lnSpc>
              <a:spcBef>
                <a:spcPts val="6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1800" b="1" dirty="0">
                <a:latin typeface="Arial"/>
                <a:cs typeface="Arial"/>
              </a:rPr>
              <a:t>Because</a:t>
            </a:r>
            <a:r>
              <a:rPr sz="1800" b="1" spc="-35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of</a:t>
            </a:r>
            <a:r>
              <a:rPr sz="1800" b="1" spc="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this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refresh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requirement,</a:t>
            </a:r>
            <a:r>
              <a:rPr sz="1800" b="1" spc="-4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it</a:t>
            </a:r>
            <a:r>
              <a:rPr sz="1800" b="1" spc="-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is</a:t>
            </a:r>
            <a:r>
              <a:rPr sz="1800" b="1" spc="-2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</a:t>
            </a:r>
            <a:r>
              <a:rPr sz="1800" b="1" spc="20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dynamic</a:t>
            </a:r>
            <a:r>
              <a:rPr sz="1800" b="1" i="1" spc="-15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memory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as</a:t>
            </a:r>
            <a:r>
              <a:rPr sz="1800" b="1" spc="-2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opposed </a:t>
            </a:r>
            <a:r>
              <a:rPr sz="1800" b="1" spc="-484" dirty="0"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to</a:t>
            </a:r>
            <a:r>
              <a:rPr sz="1800" b="1" spc="-30" dirty="0">
                <a:latin typeface="Arial"/>
                <a:cs typeface="Arial"/>
              </a:rPr>
              <a:t> </a:t>
            </a:r>
            <a:r>
              <a:rPr sz="1800" b="1" spc="-5" dirty="0">
                <a:solidFill>
                  <a:srgbClr val="0A0080"/>
                </a:solidFill>
                <a:latin typeface="Arial"/>
                <a:cs typeface="Arial"/>
              </a:rPr>
              <a:t>SRAM</a:t>
            </a:r>
            <a:r>
              <a:rPr sz="1800" b="1" dirty="0">
                <a:solidFill>
                  <a:srgbClr val="0A0080"/>
                </a:solidFill>
                <a:latin typeface="Arial"/>
                <a:cs typeface="Arial"/>
              </a:rPr>
              <a:t> </a:t>
            </a:r>
            <a:r>
              <a:rPr sz="1800" b="1" dirty="0">
                <a:latin typeface="Arial"/>
                <a:cs typeface="Arial"/>
              </a:rPr>
              <a:t>and</a:t>
            </a:r>
            <a:r>
              <a:rPr sz="1800" b="1" spc="-10" dirty="0">
                <a:latin typeface="Arial"/>
                <a:cs typeface="Arial"/>
              </a:rPr>
              <a:t> </a:t>
            </a:r>
            <a:r>
              <a:rPr sz="1800" b="1" spc="-5" dirty="0">
                <a:latin typeface="Arial"/>
                <a:cs typeface="Arial"/>
              </a:rPr>
              <a:t>other</a:t>
            </a:r>
            <a:r>
              <a:rPr sz="1800" b="1" dirty="0">
                <a:latin typeface="Arial"/>
                <a:cs typeface="Arial"/>
              </a:rPr>
              <a:t> </a:t>
            </a:r>
            <a:r>
              <a:rPr sz="1800" b="1" i="1" dirty="0">
                <a:latin typeface="Arial"/>
                <a:cs typeface="Arial"/>
              </a:rPr>
              <a:t>static</a:t>
            </a:r>
            <a:r>
              <a:rPr sz="1800" b="1" i="1" spc="-25" dirty="0">
                <a:latin typeface="Arial"/>
                <a:cs typeface="Arial"/>
              </a:rPr>
              <a:t> </a:t>
            </a:r>
            <a:r>
              <a:rPr sz="1800" b="1" spc="-20" dirty="0">
                <a:latin typeface="Arial"/>
                <a:cs typeface="Arial"/>
              </a:rPr>
              <a:t>memory.</a:t>
            </a:r>
            <a:endParaRPr sz="1800">
              <a:latin typeface="Arial"/>
              <a:cs typeface="Arial"/>
            </a:endParaRPr>
          </a:p>
          <a:p>
            <a:pPr marL="12700" marR="146685">
              <a:lnSpc>
                <a:spcPct val="114900"/>
              </a:lnSpc>
              <a:spcBef>
                <a:spcPts val="710"/>
              </a:spcBef>
              <a:buChar char="•"/>
              <a:tabLst>
                <a:tab pos="355600" algn="l"/>
                <a:tab pos="356235" algn="l"/>
              </a:tabLst>
            </a:pPr>
            <a:r>
              <a:rPr sz="1800" spc="10" dirty="0">
                <a:latin typeface="Arial MT"/>
                <a:cs typeface="Arial MT"/>
              </a:rPr>
              <a:t>The</a:t>
            </a:r>
            <a:r>
              <a:rPr sz="1800" spc="-5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transistors</a:t>
            </a:r>
            <a:r>
              <a:rPr sz="1800" spc="-4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and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capacitors</a:t>
            </a:r>
            <a:r>
              <a:rPr sz="1800" spc="-4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used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are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extremely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small;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billions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can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fit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on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a</a:t>
            </a:r>
            <a:r>
              <a:rPr sz="1800" spc="-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single </a:t>
            </a:r>
            <a:r>
              <a:rPr sz="1800" spc="-484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memory</a:t>
            </a:r>
            <a:r>
              <a:rPr sz="1800" spc="-3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chip.</a:t>
            </a:r>
            <a:endParaRPr sz="18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spcBef>
                <a:spcPts val="1025"/>
              </a:spcBef>
              <a:buChar char="•"/>
              <a:tabLst>
                <a:tab pos="355600" algn="l"/>
                <a:tab pos="356235" algn="l"/>
              </a:tabLst>
            </a:pPr>
            <a:r>
              <a:rPr sz="1800" spc="-5" dirty="0">
                <a:latin typeface="Arial MT"/>
                <a:cs typeface="Arial MT"/>
              </a:rPr>
              <a:t>DRAM</a:t>
            </a:r>
            <a:r>
              <a:rPr sz="1800" spc="-2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volatile</a:t>
            </a:r>
            <a:r>
              <a:rPr sz="1800" spc="-2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1800" dirty="0">
                <a:solidFill>
                  <a:srgbClr val="0A0080"/>
                </a:solidFill>
                <a:latin typeface="Arial MT"/>
                <a:cs typeface="Arial MT"/>
              </a:rPr>
              <a:t>memory</a:t>
            </a:r>
            <a:r>
              <a:rPr sz="1800" spc="-5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,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since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it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loses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its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data</a:t>
            </a:r>
            <a:r>
              <a:rPr sz="1800" spc="-10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quickly</a:t>
            </a:r>
            <a:r>
              <a:rPr sz="1800" spc="-20" dirty="0">
                <a:latin typeface="Arial MT"/>
                <a:cs typeface="Arial MT"/>
              </a:rPr>
              <a:t> </a:t>
            </a:r>
            <a:r>
              <a:rPr sz="1800" spc="-5" dirty="0">
                <a:latin typeface="Arial MT"/>
                <a:cs typeface="Arial MT"/>
              </a:rPr>
              <a:t>when power</a:t>
            </a:r>
            <a:r>
              <a:rPr sz="1800" spc="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is</a:t>
            </a:r>
            <a:r>
              <a:rPr sz="1800" spc="-15" dirty="0">
                <a:latin typeface="Arial MT"/>
                <a:cs typeface="Arial MT"/>
              </a:rPr>
              <a:t> </a:t>
            </a:r>
            <a:r>
              <a:rPr sz="1800" dirty="0">
                <a:latin typeface="Arial MT"/>
                <a:cs typeface="Arial MT"/>
              </a:rPr>
              <a:t>removed.</a:t>
            </a:r>
            <a:endParaRPr sz="18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57498" y="4929147"/>
            <a:ext cx="5786501" cy="1928850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93103" y="6132360"/>
            <a:ext cx="29324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Image</a:t>
            </a:r>
            <a:r>
              <a:rPr sz="2800" b="1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of</a:t>
            </a:r>
            <a:r>
              <a:rPr sz="2800" b="1" u="heavy" spc="-1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Capacitors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6044" y="44576"/>
            <a:ext cx="4335780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Static</a:t>
            </a:r>
            <a:r>
              <a:rPr sz="4400" u="heavy" spc="-10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sz="4400" u="heavy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RAM(SRAM)</a:t>
            </a:r>
            <a:endParaRPr sz="44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29376" y="5357876"/>
            <a:ext cx="3214623" cy="150012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50088" y="741578"/>
            <a:ext cx="8823960" cy="58661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indent="-343535">
              <a:lnSpc>
                <a:spcPts val="24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latin typeface="Arial"/>
                <a:cs typeface="Arial"/>
              </a:rPr>
              <a:t>Static</a:t>
            </a:r>
            <a:r>
              <a:rPr sz="2000" b="1" spc="-2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random-access</a:t>
            </a:r>
            <a:r>
              <a:rPr sz="2000" b="1" spc="3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memory</a:t>
            </a:r>
            <a:r>
              <a:rPr sz="2000" b="1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 MT"/>
                <a:cs typeface="Arial MT"/>
              </a:rPr>
              <a:t>(</a:t>
            </a:r>
            <a:r>
              <a:rPr sz="2000" b="1" spc="-5" dirty="0">
                <a:latin typeface="Arial"/>
                <a:cs typeface="Arial"/>
              </a:rPr>
              <a:t>SRAM</a:t>
            </a:r>
            <a:r>
              <a:rPr sz="2000" spc="-5" dirty="0">
                <a:latin typeface="Arial MT"/>
                <a:cs typeface="Arial MT"/>
              </a:rPr>
              <a:t>)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type</a:t>
            </a:r>
            <a:endParaRPr sz="2000">
              <a:latin typeface="Arial MT"/>
              <a:cs typeface="Arial MT"/>
            </a:endParaRPr>
          </a:p>
          <a:p>
            <a:pPr marL="355600" marR="640080">
              <a:lnSpc>
                <a:spcPts val="2400"/>
              </a:lnSpc>
              <a:spcBef>
                <a:spcPts val="75"/>
              </a:spcBef>
            </a:pPr>
            <a:r>
              <a:rPr sz="2000" spc="-5" dirty="0">
                <a:latin typeface="Arial MT"/>
                <a:cs typeface="Arial MT"/>
              </a:rPr>
              <a:t>of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semiconductor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memory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that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are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made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up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of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flip-flops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</a:t>
            </a:r>
            <a:r>
              <a:rPr sz="2000" b="1" spc="-5" dirty="0">
                <a:latin typeface="Arial"/>
                <a:cs typeface="Arial"/>
              </a:rPr>
              <a:t>a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binary</a:t>
            </a:r>
            <a:r>
              <a:rPr sz="2000" b="1" spc="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cell </a:t>
            </a:r>
            <a:r>
              <a:rPr sz="2000" b="1" spc="-54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capable of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storing</a:t>
            </a:r>
            <a:r>
              <a:rPr sz="2000" b="1" spc="10" dirty="0">
                <a:latin typeface="Arial"/>
                <a:cs typeface="Arial"/>
              </a:rPr>
              <a:t> </a:t>
            </a:r>
            <a:r>
              <a:rPr sz="2000" b="1" spc="-10" dirty="0">
                <a:latin typeface="Arial"/>
                <a:cs typeface="Arial"/>
              </a:rPr>
              <a:t>one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bit</a:t>
            </a:r>
            <a:r>
              <a:rPr sz="2000" b="1" spc="-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of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information)</a:t>
            </a:r>
            <a:r>
              <a:rPr sz="2000" b="1" spc="40" dirty="0">
                <a:latin typeface="Arial"/>
                <a:cs typeface="Arial"/>
              </a:rPr>
              <a:t> </a:t>
            </a:r>
            <a:r>
              <a:rPr sz="2000" spc="-5" dirty="0">
                <a:latin typeface="Arial MT"/>
                <a:cs typeface="Arial MT"/>
              </a:rPr>
              <a:t>to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store each </a:t>
            </a:r>
            <a:r>
              <a:rPr sz="2000" dirty="0">
                <a:latin typeface="Arial MT"/>
                <a:cs typeface="Arial MT"/>
              </a:rPr>
              <a:t>bit.</a:t>
            </a:r>
            <a:endParaRPr sz="2000">
              <a:latin typeface="Arial MT"/>
              <a:cs typeface="Arial MT"/>
            </a:endParaRPr>
          </a:p>
          <a:p>
            <a:pPr marL="420370" indent="-408305">
              <a:lnSpc>
                <a:spcPct val="100000"/>
              </a:lnSpc>
              <a:spcBef>
                <a:spcPts val="400"/>
              </a:spcBef>
              <a:buChar char="•"/>
              <a:tabLst>
                <a:tab pos="420370" algn="l"/>
                <a:tab pos="421005" algn="l"/>
              </a:tabLst>
            </a:pPr>
            <a:r>
              <a:rPr sz="2000" spc="-5" dirty="0">
                <a:latin typeface="Arial MT"/>
                <a:cs typeface="Arial MT"/>
              </a:rPr>
              <a:t>The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term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i="1" spc="-5" dirty="0">
                <a:latin typeface="Arial"/>
                <a:cs typeface="Arial"/>
              </a:rPr>
              <a:t>static</a:t>
            </a:r>
            <a:r>
              <a:rPr sz="2000" i="1" spc="-15" dirty="0">
                <a:latin typeface="Arial"/>
                <a:cs typeface="Arial"/>
              </a:rPr>
              <a:t> </a:t>
            </a:r>
            <a:r>
              <a:rPr sz="2000" spc="-5" dirty="0">
                <a:latin typeface="Arial MT"/>
                <a:cs typeface="Arial MT"/>
              </a:rPr>
              <a:t>differentiates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from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i="1" spc="-5" dirty="0">
                <a:latin typeface="Arial"/>
                <a:cs typeface="Arial"/>
              </a:rPr>
              <a:t>dynamic</a:t>
            </a:r>
            <a:r>
              <a:rPr sz="2000" i="1" spc="20" dirty="0">
                <a:latin typeface="Arial"/>
                <a:cs typeface="Arial"/>
              </a:rPr>
              <a:t> </a:t>
            </a:r>
            <a:r>
              <a:rPr sz="2000" spc="-5" dirty="0">
                <a:latin typeface="Arial MT"/>
                <a:cs typeface="Arial MT"/>
              </a:rPr>
              <a:t>RAM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(DRAM)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must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be</a:t>
            </a:r>
            <a:endParaRPr sz="2000">
              <a:latin typeface="Arial MT"/>
              <a:cs typeface="Arial MT"/>
            </a:endParaRPr>
          </a:p>
          <a:p>
            <a:pPr marL="355600">
              <a:lnSpc>
                <a:spcPct val="100000"/>
              </a:lnSpc>
              <a:spcBef>
                <a:spcPts val="10"/>
              </a:spcBef>
            </a:pPr>
            <a:r>
              <a:rPr sz="2000" spc="-5" dirty="0">
                <a:latin typeface="Arial MT"/>
                <a:cs typeface="Arial MT"/>
              </a:rPr>
              <a:t>periodically refreshed.</a:t>
            </a:r>
            <a:endParaRPr sz="2000">
              <a:latin typeface="Arial MT"/>
              <a:cs typeface="Arial MT"/>
            </a:endParaRPr>
          </a:p>
          <a:p>
            <a:pPr marL="355600" marR="462915" indent="-343535">
              <a:lnSpc>
                <a:spcPct val="100000"/>
              </a:lnSpc>
              <a:spcBef>
                <a:spcPts val="480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Arial MT"/>
                <a:cs typeface="Arial MT"/>
              </a:rPr>
              <a:t>SRAM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exhibits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data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remanence,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but</a:t>
            </a:r>
            <a:r>
              <a:rPr sz="2000" dirty="0">
                <a:latin typeface="Arial MT"/>
                <a:cs typeface="Arial MT"/>
              </a:rPr>
              <a:t> it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dirty="0">
                <a:latin typeface="Arial MT"/>
                <a:cs typeface="Arial MT"/>
              </a:rPr>
              <a:t> still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i="1" spc="-5" dirty="0">
                <a:latin typeface="Arial"/>
                <a:cs typeface="Arial"/>
              </a:rPr>
              <a:t>volatile</a:t>
            </a:r>
            <a:r>
              <a:rPr sz="2000" i="1" spc="10" dirty="0">
                <a:latin typeface="Arial"/>
                <a:cs typeface="Arial"/>
              </a:rPr>
              <a:t> </a:t>
            </a:r>
            <a:r>
              <a:rPr sz="2000" spc="-5" dirty="0">
                <a:latin typeface="Arial MT"/>
                <a:cs typeface="Arial MT"/>
              </a:rPr>
              <a:t>in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conventional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sense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that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data </a:t>
            </a:r>
            <a:r>
              <a:rPr sz="2000" dirty="0">
                <a:latin typeface="Arial MT"/>
                <a:cs typeface="Arial MT"/>
              </a:rPr>
              <a:t>is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eventually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lost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when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 memory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not powered.</a:t>
            </a:r>
            <a:endParaRPr sz="2000">
              <a:latin typeface="Arial MT"/>
              <a:cs typeface="Arial MT"/>
            </a:endParaRPr>
          </a:p>
          <a:p>
            <a:pPr marL="355600" marR="5080" indent="-343535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424815" algn="l"/>
                <a:tab pos="425450" algn="l"/>
              </a:tabLst>
            </a:pPr>
            <a:r>
              <a:rPr dirty="0"/>
              <a:t>	</a:t>
            </a:r>
            <a:r>
              <a:rPr sz="2000" spc="-5" dirty="0">
                <a:latin typeface="Arial MT"/>
                <a:cs typeface="Arial MT"/>
              </a:rPr>
              <a:t>SRAM</a:t>
            </a:r>
            <a:r>
              <a:rPr sz="2000" spc="6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spc="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more</a:t>
            </a:r>
            <a:r>
              <a:rPr sz="2000" spc="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expensive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and</a:t>
            </a:r>
            <a:r>
              <a:rPr sz="2000" spc="6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are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used</a:t>
            </a:r>
            <a:r>
              <a:rPr sz="2000" spc="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specialized</a:t>
            </a:r>
            <a:r>
              <a:rPr sz="2000" spc="5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applications</a:t>
            </a:r>
            <a:r>
              <a:rPr sz="2000" spc="6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and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less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dense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than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DRAM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and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therefore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not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used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for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15" dirty="0">
                <a:latin typeface="Arial MT"/>
                <a:cs typeface="Arial MT"/>
              </a:rPr>
              <a:t>high-capacity,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low-cost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applications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such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main</a:t>
            </a:r>
            <a:r>
              <a:rPr sz="2000" spc="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memory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in</a:t>
            </a:r>
            <a:r>
              <a:rPr sz="2000" spc="-5" dirty="0">
                <a:latin typeface="Arial MT"/>
                <a:cs typeface="Arial MT"/>
              </a:rPr>
              <a:t> personal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computers.</a:t>
            </a:r>
            <a:endParaRPr sz="2000">
              <a:latin typeface="Arial MT"/>
              <a:cs typeface="Arial MT"/>
            </a:endParaRPr>
          </a:p>
          <a:p>
            <a:pPr marL="355600" marR="338455" indent="-343535">
              <a:lnSpc>
                <a:spcPct val="100000"/>
              </a:lnSpc>
              <a:spcBef>
                <a:spcPts val="484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Arial MT"/>
                <a:cs typeface="Arial MT"/>
              </a:rPr>
              <a:t>SRAM </a:t>
            </a:r>
            <a:r>
              <a:rPr sz="2000" dirty="0">
                <a:latin typeface="Arial MT"/>
                <a:cs typeface="Arial MT"/>
              </a:rPr>
              <a:t>is</a:t>
            </a:r>
            <a:r>
              <a:rPr sz="2000" spc="-5" dirty="0">
                <a:latin typeface="Arial MT"/>
                <a:cs typeface="Arial MT"/>
              </a:rPr>
              <a:t> also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used in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personal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computers,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workstations,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routers and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peripheral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equipment: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CPU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register</a:t>
            </a:r>
            <a:r>
              <a:rPr sz="2000" dirty="0">
                <a:solidFill>
                  <a:srgbClr val="0A0080"/>
                </a:solidFill>
                <a:latin typeface="Arial MT"/>
                <a:cs typeface="Arial MT"/>
              </a:rPr>
              <a:t> files</a:t>
            </a:r>
            <a:r>
              <a:rPr sz="2000" dirty="0">
                <a:latin typeface="Arial MT"/>
                <a:cs typeface="Arial MT"/>
              </a:rPr>
              <a:t>,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internal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CPU</a:t>
            </a:r>
            <a:r>
              <a:rPr sz="2000" spc="2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caches</a:t>
            </a:r>
            <a:r>
              <a:rPr sz="200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and </a:t>
            </a:r>
            <a:r>
              <a:rPr sz="2000" spc="-5" dirty="0">
                <a:latin typeface="Arial MT"/>
                <a:cs typeface="Arial MT"/>
              </a:rPr>
              <a:t> external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burst</a:t>
            </a:r>
            <a:r>
              <a:rPr sz="200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mode</a:t>
            </a:r>
            <a:r>
              <a:rPr sz="2000" spc="1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SRAM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caches,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hard</a:t>
            </a:r>
            <a:r>
              <a:rPr sz="2000" spc="5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disk</a:t>
            </a:r>
            <a:r>
              <a:rPr sz="2000" spc="1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buffers,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router</a:t>
            </a:r>
            <a:r>
              <a:rPr sz="200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buffers,</a:t>
            </a:r>
            <a:r>
              <a:rPr sz="2000" spc="-5" dirty="0">
                <a:latin typeface="Arial MT"/>
                <a:cs typeface="Arial MT"/>
              </a:rPr>
              <a:t> etc.</a:t>
            </a:r>
            <a:endParaRPr sz="2000">
              <a:latin typeface="Arial MT"/>
              <a:cs typeface="Arial MT"/>
            </a:endParaRPr>
          </a:p>
          <a:p>
            <a:pPr marL="355600" marR="508000" indent="-343535">
              <a:lnSpc>
                <a:spcPts val="2350"/>
              </a:lnSpc>
              <a:spcBef>
                <a:spcPts val="595"/>
              </a:spcBef>
              <a:buFont typeface="Arial MT"/>
              <a:buChar char="•"/>
              <a:tabLst>
                <a:tab pos="424815" algn="l"/>
                <a:tab pos="425450" algn="l"/>
              </a:tabLst>
            </a:pPr>
            <a:r>
              <a:rPr dirty="0"/>
              <a:t>	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LCD</a:t>
            </a:r>
            <a:r>
              <a:rPr sz="2000" spc="5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screens</a:t>
            </a:r>
            <a:r>
              <a:rPr sz="2000" spc="1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and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solidFill>
                  <a:srgbClr val="0A0080"/>
                </a:solidFill>
                <a:latin typeface="Arial MT"/>
                <a:cs typeface="Arial MT"/>
              </a:rPr>
              <a:t>printers</a:t>
            </a:r>
            <a:r>
              <a:rPr sz="2000" spc="10" dirty="0">
                <a:solidFill>
                  <a:srgbClr val="0A0080"/>
                </a:solidFill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also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normally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employ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static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RAM</a:t>
            </a:r>
            <a:r>
              <a:rPr sz="2000" spc="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hold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the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image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displayed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(or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to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be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printed).</a:t>
            </a:r>
            <a:endParaRPr sz="20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2200">
              <a:latin typeface="Arial MT"/>
              <a:cs typeface="Arial MT"/>
            </a:endParaRPr>
          </a:p>
          <a:p>
            <a:pPr marR="668655" algn="ctr">
              <a:lnSpc>
                <a:spcPct val="100000"/>
              </a:lnSpc>
              <a:spcBef>
                <a:spcPts val="1680"/>
              </a:spcBef>
            </a:pPr>
            <a:r>
              <a:rPr sz="2800" b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Image</a:t>
            </a:r>
            <a:r>
              <a:rPr sz="2800" b="1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of</a:t>
            </a:r>
            <a:r>
              <a:rPr sz="2800" b="1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SRAM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1470" y="1285900"/>
            <a:ext cx="9072499" cy="500062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78815" y="279920"/>
            <a:ext cx="7908290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4030979" algn="l"/>
              </a:tabLst>
            </a:pPr>
            <a:r>
              <a:rPr sz="4800" u="heavy" spc="-13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STATIC</a:t>
            </a:r>
            <a:r>
              <a:rPr sz="4800" u="heavy" spc="-3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8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RAM</a:t>
            </a:r>
            <a:r>
              <a:rPr sz="4800" u="heavy" spc="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800" u="heavy" spc="-9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Vs	</a:t>
            </a:r>
            <a:r>
              <a:rPr sz="4800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DYNAMIC</a:t>
            </a:r>
            <a:r>
              <a:rPr sz="4800" u="heavy" spc="-5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 </a:t>
            </a:r>
            <a:r>
              <a:rPr sz="4800" u="heavy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RAM</a:t>
            </a:r>
            <a:endParaRPr sz="4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2" y="166636"/>
            <a:ext cx="9115425" cy="762000"/>
          </a:xfrm>
          <a:custGeom>
            <a:avLst/>
            <a:gdLst/>
            <a:ahLst/>
            <a:cxnLst/>
            <a:rect l="l" t="t" r="r" b="b"/>
            <a:pathLst>
              <a:path w="9115425" h="762000">
                <a:moveTo>
                  <a:pt x="9115425" y="0"/>
                </a:moveTo>
                <a:lnTo>
                  <a:pt x="0" y="0"/>
                </a:lnTo>
                <a:lnTo>
                  <a:pt x="0" y="761987"/>
                </a:lnTo>
                <a:lnTo>
                  <a:pt x="9115425" y="761987"/>
                </a:lnTo>
                <a:lnTo>
                  <a:pt x="9115425" y="0"/>
                </a:lnTo>
                <a:close/>
              </a:path>
            </a:pathLst>
          </a:custGeom>
          <a:solidFill>
            <a:srgbClr val="C6E6A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176" y="79946"/>
            <a:ext cx="7549515" cy="848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400" u="heavy" spc="-30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</a:rPr>
              <a:t>Read</a:t>
            </a:r>
            <a:r>
              <a:rPr sz="5400" u="heavy" spc="-25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</a:rPr>
              <a:t> </a:t>
            </a:r>
            <a:r>
              <a:rPr sz="5400" u="heavy" spc="-10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</a:rPr>
              <a:t>Only </a:t>
            </a:r>
            <a:r>
              <a:rPr sz="5400" u="heavy" spc="-5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</a:rPr>
              <a:t>Memory</a:t>
            </a:r>
            <a:r>
              <a:rPr sz="5400" u="heavy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</a:rPr>
              <a:t> </a:t>
            </a:r>
            <a:r>
              <a:rPr sz="5400" u="heavy" spc="-20" dirty="0">
                <a:solidFill>
                  <a:srgbClr val="009900"/>
                </a:solidFill>
                <a:uFill>
                  <a:solidFill>
                    <a:srgbClr val="009900"/>
                  </a:solidFill>
                </a:uFill>
              </a:rPr>
              <a:t>(ROM)</a:t>
            </a:r>
            <a:endParaRPr sz="5400"/>
          </a:p>
        </p:txBody>
      </p:sp>
      <p:sp>
        <p:nvSpPr>
          <p:cNvPr id="4" name="object 4"/>
          <p:cNvSpPr/>
          <p:nvPr/>
        </p:nvSpPr>
        <p:spPr>
          <a:xfrm>
            <a:off x="100009" y="1214374"/>
            <a:ext cx="8901430" cy="2500630"/>
          </a:xfrm>
          <a:custGeom>
            <a:avLst/>
            <a:gdLst/>
            <a:ahLst/>
            <a:cxnLst/>
            <a:rect l="l" t="t" r="r" b="b"/>
            <a:pathLst>
              <a:path w="8901430" h="2500629">
                <a:moveTo>
                  <a:pt x="8901176" y="0"/>
                </a:moveTo>
                <a:lnTo>
                  <a:pt x="0" y="0"/>
                </a:lnTo>
                <a:lnTo>
                  <a:pt x="0" y="2500376"/>
                </a:lnTo>
                <a:lnTo>
                  <a:pt x="8901176" y="2500376"/>
                </a:lnTo>
                <a:lnTo>
                  <a:pt x="8901176" y="0"/>
                </a:lnTo>
                <a:close/>
              </a:path>
            </a:pathLst>
          </a:custGeom>
          <a:solidFill>
            <a:srgbClr val="D6E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78879" y="1240142"/>
            <a:ext cx="8652510" cy="22205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latin typeface="Arial"/>
                <a:cs typeface="Arial"/>
              </a:rPr>
              <a:t>Read-only</a:t>
            </a:r>
            <a:r>
              <a:rPr sz="2400" b="1" spc="-10" dirty="0">
                <a:latin typeface="Arial"/>
                <a:cs typeface="Arial"/>
              </a:rPr>
              <a:t> </a:t>
            </a:r>
            <a:r>
              <a:rPr sz="2400" b="1" spc="-5" dirty="0">
                <a:latin typeface="Arial"/>
                <a:cs typeface="Arial"/>
              </a:rPr>
              <a:t>memory</a:t>
            </a:r>
            <a:r>
              <a:rPr sz="2400" b="1" spc="35" dirty="0">
                <a:latin typeface="Arial"/>
                <a:cs typeface="Arial"/>
              </a:rPr>
              <a:t> </a:t>
            </a:r>
            <a:r>
              <a:rPr sz="2400" spc="-5" dirty="0">
                <a:latin typeface="Arial MT"/>
                <a:cs typeface="Arial MT"/>
              </a:rPr>
              <a:t>(</a:t>
            </a:r>
            <a:r>
              <a:rPr sz="2400" b="1" spc="-5" dirty="0">
                <a:latin typeface="Arial"/>
                <a:cs typeface="Arial"/>
              </a:rPr>
              <a:t>ROM</a:t>
            </a:r>
            <a:r>
              <a:rPr sz="2400" spc="-5" dirty="0">
                <a:latin typeface="Arial MT"/>
                <a:cs typeface="Arial MT"/>
              </a:rPr>
              <a:t>) is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 class of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storage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medium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used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computers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other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electronic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devices.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Data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stored 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in ROM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cannot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modified,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 can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be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modified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only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slowly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or </a:t>
            </a:r>
            <a:r>
              <a:rPr sz="2400" spc="-65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with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25" dirty="0">
                <a:latin typeface="Arial MT"/>
                <a:cs typeface="Arial MT"/>
              </a:rPr>
              <a:t>difficulty,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so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it</a:t>
            </a:r>
            <a:r>
              <a:rPr sz="2400" spc="-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mainly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used</a:t>
            </a:r>
            <a:r>
              <a:rPr sz="2400" spc="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to</a:t>
            </a:r>
            <a:endParaRPr sz="2400">
              <a:latin typeface="Arial MT"/>
              <a:cs typeface="Arial MT"/>
            </a:endParaRPr>
          </a:p>
          <a:p>
            <a:pPr marL="355600" marR="476884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Arial MT"/>
                <a:cs typeface="Arial MT"/>
              </a:rPr>
              <a:t>distribute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firmware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(software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that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is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very</a:t>
            </a:r>
            <a:r>
              <a:rPr sz="2400" spc="-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closely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tied</a:t>
            </a:r>
            <a:r>
              <a:rPr sz="2400" spc="2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to 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specific</a:t>
            </a:r>
            <a:r>
              <a:rPr sz="2400" spc="1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hardware,</a:t>
            </a:r>
            <a:r>
              <a:rPr sz="2400" spc="2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and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unlikely</a:t>
            </a:r>
            <a:r>
              <a:rPr sz="2400" spc="3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to</a:t>
            </a:r>
            <a:r>
              <a:rPr sz="240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need</a:t>
            </a:r>
            <a:r>
              <a:rPr sz="2400" spc="30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frequent</a:t>
            </a:r>
            <a:r>
              <a:rPr sz="2400" spc="15" dirty="0">
                <a:latin typeface="Arial MT"/>
                <a:cs typeface="Arial MT"/>
              </a:rPr>
              <a:t> </a:t>
            </a:r>
            <a:r>
              <a:rPr sz="2400" spc="-5" dirty="0">
                <a:latin typeface="Arial MT"/>
                <a:cs typeface="Arial MT"/>
              </a:rPr>
              <a:t>updates).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249" y="4000512"/>
            <a:ext cx="6500876" cy="2143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06144" y="4075087"/>
            <a:ext cx="142240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35"/>
              </a:lnSpc>
            </a:pPr>
            <a:r>
              <a:rPr sz="3200" spc="-5" dirty="0">
                <a:solidFill>
                  <a:srgbClr val="00AFEF"/>
                </a:solidFill>
                <a:latin typeface="Arial MT"/>
                <a:cs typeface="Arial MT"/>
              </a:rPr>
              <a:t>•</a:t>
            </a:r>
            <a:endParaRPr sz="320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49375" y="4075087"/>
            <a:ext cx="6475730" cy="4540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535"/>
              </a:lnSpc>
            </a:pPr>
            <a:r>
              <a:rPr sz="3200" b="1" spc="-5" dirty="0">
                <a:solidFill>
                  <a:srgbClr val="00AFEF"/>
                </a:solidFill>
                <a:latin typeface="Arial"/>
                <a:cs typeface="Arial"/>
              </a:rPr>
              <a:t>Programmable</a:t>
            </a:r>
            <a:r>
              <a:rPr sz="3200" b="1" spc="-2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dirty="0">
                <a:solidFill>
                  <a:srgbClr val="00AFEF"/>
                </a:solidFill>
                <a:latin typeface="Arial"/>
                <a:cs typeface="Arial"/>
              </a:rPr>
              <a:t>read-only</a:t>
            </a:r>
            <a:r>
              <a:rPr sz="3200" b="1" spc="-35" dirty="0">
                <a:solidFill>
                  <a:srgbClr val="00AFEF"/>
                </a:solidFill>
                <a:latin typeface="Arial"/>
                <a:cs typeface="Arial"/>
              </a:rPr>
              <a:t> </a:t>
            </a:r>
            <a:r>
              <a:rPr sz="3200" b="1" spc="-5" dirty="0">
                <a:solidFill>
                  <a:srgbClr val="00AFEF"/>
                </a:solidFill>
                <a:latin typeface="Arial"/>
                <a:cs typeface="Arial"/>
              </a:rPr>
              <a:t>memory</a:t>
            </a:r>
            <a:endParaRPr sz="3200">
              <a:latin typeface="Arial"/>
              <a:cs typeface="Arial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88889" y="65023"/>
          <a:ext cx="8976994" cy="664565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16635"/>
                <a:gridCol w="7960359"/>
              </a:tblGrid>
              <a:tr h="701039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40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TYPES</a:t>
                      </a:r>
                      <a:r>
                        <a:rPr sz="4000" b="1" spc="-5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40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OF</a:t>
                      </a:r>
                      <a:r>
                        <a:rPr sz="4000" b="1" spc="-2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40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ROM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9BBA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9144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ROM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ROM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refers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mask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ROM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(the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oldest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type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solid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state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ROM),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which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 marR="231140">
                        <a:lnSpc>
                          <a:spcPct val="100000"/>
                        </a:lnSpc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fabricated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with the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desired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permanently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stored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it,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thus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never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be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modified.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PROM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220979" algn="just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(PROM),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one-time programmable ROM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,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can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written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programmed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via a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special device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called a PROM 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programmer. Typically,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this device uses high voltages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to permanently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destroy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create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internal links (fuses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antifuses)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within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 chip.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Consequently,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 PROM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programmed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once.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91439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EPROM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148590" indent="50800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Erasable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Programmable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Read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Memory(EPROM)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can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erased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by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exposure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to </a:t>
                      </a:r>
                      <a:r>
                        <a:rPr sz="1800" spc="-3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strong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ultraviolet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light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(typically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for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10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minutes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or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longer),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then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rewritten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with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process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again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needs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higher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usual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voltage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applied.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1750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  <a:tr h="1738376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5" dirty="0">
                          <a:latin typeface="Calibri"/>
                          <a:cs typeface="Calibri"/>
                        </a:rPr>
                        <a:t>EEPROM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  <a:tc>
                  <a:txBody>
                    <a:bodyPr/>
                    <a:lstStyle/>
                    <a:p>
                      <a:pPr marL="269875" marR="228600" indent="-17907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Electrically Erasable Programmable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Read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Only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Memory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(EEPROM)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based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 a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similar semiconductor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structure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to EPROM, but allows its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entire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contents to be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electrically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erased,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then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rewritten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electrically,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so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they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need</a:t>
                      </a:r>
                      <a:r>
                        <a:rPr sz="1800" spc="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removed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computer (or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camera,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MP3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player,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etc.).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91440" marR="33083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Writing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flashing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EEPROM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is much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slower (milliseconds per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bit)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reading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from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ROM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or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writing to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a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RAM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(nanoseconds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in both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cases).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EEF3EA"/>
                    </a:solidFill>
                  </a:tcPr>
                </a:tc>
              </a:tr>
              <a:tr h="118872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EAROM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  <a:tc>
                  <a:txBody>
                    <a:bodyPr/>
                    <a:lstStyle/>
                    <a:p>
                      <a:pPr marL="91440" marR="7556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Electrically Alterable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Read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Only Memory(EAROM)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is a type of EEPROM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that can be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modified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bit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at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time.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Writing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 very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 slow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process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again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needs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higher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voltage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(usually around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12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V)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than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is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used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read</a:t>
                      </a:r>
                      <a:r>
                        <a:rPr sz="1800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access.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EAROMs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are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intended</a:t>
                      </a:r>
                      <a:r>
                        <a:rPr sz="18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for </a:t>
                      </a:r>
                      <a:r>
                        <a:rPr sz="1800" spc="-3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applications</a:t>
                      </a:r>
                      <a:r>
                        <a:rPr sz="1800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that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require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infrequent</a:t>
                      </a:r>
                      <a:r>
                        <a:rPr sz="180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and</a:t>
                      </a:r>
                      <a:r>
                        <a:rPr sz="180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only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" dirty="0">
                          <a:latin typeface="Calibri"/>
                          <a:cs typeface="Calibri"/>
                        </a:rPr>
                        <a:t>partial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rewriting.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2384" marB="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  <a:solidFill>
                      <a:srgbClr val="DEE7D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54680" y="187629"/>
            <a:ext cx="39211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spc="-1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CACHE</a:t>
            </a:r>
            <a:r>
              <a:rPr sz="4400" u="heavy" spc="-10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 </a:t>
            </a:r>
            <a:r>
              <a:rPr sz="4400" u="heavy" spc="-1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MEMORY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142849" y="928624"/>
            <a:ext cx="8930005" cy="5643880"/>
          </a:xfrm>
          <a:custGeom>
            <a:avLst/>
            <a:gdLst/>
            <a:ahLst/>
            <a:cxnLst/>
            <a:rect l="l" t="t" r="r" b="b"/>
            <a:pathLst>
              <a:path w="8930005" h="5643880">
                <a:moveTo>
                  <a:pt x="8929751" y="0"/>
                </a:moveTo>
                <a:lnTo>
                  <a:pt x="0" y="0"/>
                </a:lnTo>
                <a:lnTo>
                  <a:pt x="0" y="5643626"/>
                </a:lnTo>
                <a:lnTo>
                  <a:pt x="8929751" y="5643626"/>
                </a:lnTo>
                <a:lnTo>
                  <a:pt x="8929751" y="0"/>
                </a:lnTo>
                <a:close/>
              </a:path>
            </a:pathLst>
          </a:custGeom>
          <a:solidFill>
            <a:srgbClr val="F1D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21741" y="1269238"/>
            <a:ext cx="8718550" cy="52114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5080">
              <a:lnSpc>
                <a:spcPct val="90000"/>
              </a:lnSpc>
              <a:spcBef>
                <a:spcPts val="425"/>
              </a:spcBef>
              <a:tabLst>
                <a:tab pos="2609215" algn="l"/>
              </a:tabLst>
            </a:pPr>
            <a:r>
              <a:rPr sz="2700" spc="-10" dirty="0">
                <a:latin typeface="Calibri"/>
                <a:cs typeface="Calibri"/>
              </a:rPr>
              <a:t>Pronounced </a:t>
            </a:r>
            <a:r>
              <a:rPr sz="2700" i="1" spc="-5" dirty="0">
                <a:latin typeface="Calibri"/>
                <a:cs typeface="Calibri"/>
              </a:rPr>
              <a:t>cash</a:t>
            </a:r>
            <a:r>
              <a:rPr sz="2700" spc="-5" dirty="0">
                <a:latin typeface="Calibri"/>
                <a:cs typeface="Calibri"/>
              </a:rPr>
              <a:t>, </a:t>
            </a:r>
            <a:r>
              <a:rPr sz="2700" b="1" dirty="0">
                <a:latin typeface="Calibri"/>
                <a:cs typeface="Calibri"/>
              </a:rPr>
              <a:t>a special high-speed </a:t>
            </a:r>
            <a:r>
              <a:rPr sz="2700" b="1" spc="-25" dirty="0">
                <a:latin typeface="Calibri"/>
                <a:cs typeface="Calibri"/>
              </a:rPr>
              <a:t>storage </a:t>
            </a:r>
            <a:r>
              <a:rPr sz="2700" b="1" spc="-5" dirty="0">
                <a:latin typeface="Calibri"/>
                <a:cs typeface="Calibri"/>
              </a:rPr>
              <a:t>mechanism. </a:t>
            </a:r>
            <a:r>
              <a:rPr sz="2700" b="1" spc="-6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It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can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be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either	</a:t>
            </a:r>
            <a:r>
              <a:rPr sz="2700" b="1" dirty="0">
                <a:latin typeface="Calibri"/>
                <a:cs typeface="Calibri"/>
              </a:rPr>
              <a:t>a</a:t>
            </a:r>
            <a:r>
              <a:rPr sz="2700" b="1" spc="-5" dirty="0">
                <a:latin typeface="Calibri"/>
                <a:cs typeface="Calibri"/>
              </a:rPr>
              <a:t> </a:t>
            </a:r>
            <a:r>
              <a:rPr sz="2700" b="1" spc="-10" dirty="0">
                <a:latin typeface="Calibri"/>
                <a:cs typeface="Calibri"/>
              </a:rPr>
              <a:t>reserved</a:t>
            </a:r>
            <a:r>
              <a:rPr sz="2700" b="1" spc="25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section </a:t>
            </a:r>
            <a:r>
              <a:rPr sz="2700" b="1" dirty="0">
                <a:latin typeface="Calibri"/>
                <a:cs typeface="Calibri"/>
              </a:rPr>
              <a:t>of</a:t>
            </a:r>
            <a:r>
              <a:rPr sz="2700" b="1" spc="-5" dirty="0">
                <a:latin typeface="Calibri"/>
                <a:cs typeface="Calibri"/>
              </a:rPr>
              <a:t> main</a:t>
            </a:r>
            <a:r>
              <a:rPr sz="2700" b="1" spc="5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memory</a:t>
            </a:r>
            <a:r>
              <a:rPr sz="2700" b="1" spc="2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or</a:t>
            </a:r>
            <a:r>
              <a:rPr sz="2700" b="1" spc="-5" dirty="0">
                <a:latin typeface="Calibri"/>
                <a:cs typeface="Calibri"/>
              </a:rPr>
              <a:t> an </a:t>
            </a:r>
            <a:r>
              <a:rPr sz="2700" b="1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independent</a:t>
            </a:r>
            <a:r>
              <a:rPr sz="2700" b="1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high-speed</a:t>
            </a:r>
            <a:r>
              <a:rPr sz="2700" b="1" spc="-10" dirty="0">
                <a:latin typeface="Calibri"/>
                <a:cs typeface="Calibri"/>
              </a:rPr>
              <a:t> </a:t>
            </a:r>
            <a:r>
              <a:rPr sz="2700" b="1" spc="-25" dirty="0">
                <a:latin typeface="Calibri"/>
                <a:cs typeface="Calibri"/>
              </a:rPr>
              <a:t>storage</a:t>
            </a:r>
            <a:r>
              <a:rPr sz="2700" b="1" spc="-5" dirty="0">
                <a:latin typeface="Calibri"/>
                <a:cs typeface="Calibri"/>
              </a:rPr>
              <a:t> device</a:t>
            </a:r>
            <a:r>
              <a:rPr sz="2700" spc="-5" dirty="0">
                <a:latin typeface="Calibri"/>
                <a:cs typeface="Calibri"/>
              </a:rPr>
              <a:t>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3450">
              <a:latin typeface="Calibri"/>
              <a:cs typeface="Calibri"/>
            </a:endParaRPr>
          </a:p>
          <a:p>
            <a:pPr marL="355600" marR="355600" indent="-343535">
              <a:lnSpc>
                <a:spcPct val="9000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700" dirty="0">
                <a:latin typeface="Calibri"/>
                <a:cs typeface="Calibri"/>
              </a:rPr>
              <a:t>A memory </a:t>
            </a:r>
            <a:r>
              <a:rPr sz="2700" spc="-5" dirty="0">
                <a:latin typeface="Calibri"/>
                <a:cs typeface="Calibri"/>
              </a:rPr>
              <a:t>cache, sometimes called </a:t>
            </a:r>
            <a:r>
              <a:rPr sz="2700" dirty="0">
                <a:latin typeface="Calibri"/>
                <a:cs typeface="Calibri"/>
              </a:rPr>
              <a:t>a </a:t>
            </a:r>
            <a:r>
              <a:rPr sz="2700" b="1" i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cache </a:t>
            </a:r>
            <a:r>
              <a:rPr sz="2700" b="1" i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store </a:t>
            </a:r>
            <a:r>
              <a:rPr sz="27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 </a:t>
            </a:r>
            <a:r>
              <a:rPr sz="2700" b="1" i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RAM </a:t>
            </a:r>
            <a:r>
              <a:rPr sz="2700" b="1" i="1" spc="-600" dirty="0">
                <a:latin typeface="Calibri"/>
                <a:cs typeface="Calibri"/>
              </a:rPr>
              <a:t> </a:t>
            </a:r>
            <a:r>
              <a:rPr sz="2700" b="1" i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cache</a:t>
            </a:r>
            <a:r>
              <a:rPr sz="2700" spc="-10" dirty="0">
                <a:latin typeface="Calibri"/>
                <a:cs typeface="Calibri"/>
              </a:rPr>
              <a:t>,</a:t>
            </a:r>
            <a:r>
              <a:rPr sz="2700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is</a:t>
            </a:r>
            <a:r>
              <a:rPr sz="2700" b="1" spc="-10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a</a:t>
            </a:r>
            <a:r>
              <a:rPr sz="2700" b="1" spc="5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portion</a:t>
            </a:r>
            <a:r>
              <a:rPr sz="2700" b="1" dirty="0">
                <a:latin typeface="Calibri"/>
                <a:cs typeface="Calibri"/>
              </a:rPr>
              <a:t> of</a:t>
            </a:r>
            <a:r>
              <a:rPr sz="2700" b="1" spc="-5" dirty="0">
                <a:latin typeface="Calibri"/>
                <a:cs typeface="Calibri"/>
              </a:rPr>
              <a:t> memory</a:t>
            </a:r>
            <a:r>
              <a:rPr sz="2700" b="1" spc="15" dirty="0">
                <a:latin typeface="Calibri"/>
                <a:cs typeface="Calibri"/>
              </a:rPr>
              <a:t> </a:t>
            </a:r>
            <a:r>
              <a:rPr sz="2700" b="1" spc="-5" dirty="0">
                <a:latin typeface="Calibri"/>
                <a:cs typeface="Calibri"/>
              </a:rPr>
              <a:t>made</a:t>
            </a:r>
            <a:r>
              <a:rPr sz="2700" b="1" spc="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of high-speed</a:t>
            </a:r>
            <a:r>
              <a:rPr sz="2700" b="1" spc="-5" dirty="0">
                <a:latin typeface="Calibri"/>
                <a:cs typeface="Calibri"/>
              </a:rPr>
              <a:t> </a:t>
            </a:r>
            <a:r>
              <a:rPr sz="2700" b="1" spc="-20" dirty="0">
                <a:latin typeface="Calibri"/>
                <a:cs typeface="Calibri"/>
              </a:rPr>
              <a:t>static </a:t>
            </a:r>
            <a:r>
              <a:rPr sz="2700" b="1" spc="-595" dirty="0">
                <a:latin typeface="Calibri"/>
                <a:cs typeface="Calibri"/>
              </a:rPr>
              <a:t> </a:t>
            </a:r>
            <a:r>
              <a:rPr sz="2700" b="1" dirty="0">
                <a:latin typeface="Calibri"/>
                <a:cs typeface="Calibri"/>
              </a:rPr>
              <a:t>RAM </a:t>
            </a:r>
            <a:r>
              <a:rPr sz="2700" spc="-5" dirty="0">
                <a:latin typeface="Calibri"/>
                <a:cs typeface="Calibri"/>
              </a:rPr>
              <a:t>(SRAM) </a:t>
            </a:r>
            <a:r>
              <a:rPr sz="2700" spc="-10" dirty="0">
                <a:latin typeface="Calibri"/>
                <a:cs typeface="Calibri"/>
              </a:rPr>
              <a:t>instead </a:t>
            </a:r>
            <a:r>
              <a:rPr sz="2700" spc="-5" dirty="0">
                <a:latin typeface="Calibri"/>
                <a:cs typeface="Calibri"/>
              </a:rPr>
              <a:t>of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-10" dirty="0">
                <a:latin typeface="Calibri"/>
                <a:cs typeface="Calibri"/>
              </a:rPr>
              <a:t>slower </a:t>
            </a:r>
            <a:r>
              <a:rPr sz="2700" dirty="0">
                <a:latin typeface="Calibri"/>
                <a:cs typeface="Calibri"/>
              </a:rPr>
              <a:t>and cheaper </a:t>
            </a:r>
            <a:r>
              <a:rPr sz="2700" spc="-5" dirty="0">
                <a:latin typeface="Calibri"/>
                <a:cs typeface="Calibri"/>
              </a:rPr>
              <a:t>dynamic </a:t>
            </a:r>
            <a:r>
              <a:rPr sz="2700" dirty="0">
                <a:latin typeface="Calibri"/>
                <a:cs typeface="Calibri"/>
              </a:rPr>
              <a:t> RAM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(DRAM)</a:t>
            </a:r>
            <a:r>
              <a:rPr sz="2700" spc="-1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used</a:t>
            </a:r>
            <a:r>
              <a:rPr sz="2700" spc="-35" dirty="0">
                <a:latin typeface="Calibri"/>
                <a:cs typeface="Calibri"/>
              </a:rPr>
              <a:t> </a:t>
            </a:r>
            <a:r>
              <a:rPr sz="2700" spc="-25" dirty="0">
                <a:latin typeface="Calibri"/>
                <a:cs typeface="Calibri"/>
              </a:rPr>
              <a:t>for</a:t>
            </a:r>
            <a:r>
              <a:rPr sz="2700" spc="-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main </a:t>
            </a:r>
            <a:r>
              <a:rPr sz="2700" spc="-25" dirty="0">
                <a:latin typeface="Calibri"/>
                <a:cs typeface="Calibri"/>
              </a:rPr>
              <a:t>memory.</a:t>
            </a:r>
            <a:endParaRPr sz="27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 MT"/>
              <a:buChar char="•"/>
            </a:pPr>
            <a:endParaRPr sz="3450">
              <a:latin typeface="Calibri"/>
              <a:cs typeface="Calibri"/>
            </a:endParaRPr>
          </a:p>
          <a:p>
            <a:pPr marL="355600" marR="61594" indent="-343535">
              <a:lnSpc>
                <a:spcPct val="90000"/>
              </a:lnSpc>
              <a:buFont typeface="Arial MT"/>
              <a:buChar char="•"/>
              <a:tabLst>
                <a:tab pos="355600" algn="l"/>
                <a:tab pos="356235" algn="l"/>
                <a:tab pos="1865630" algn="l"/>
              </a:tabLst>
            </a:pPr>
            <a:r>
              <a:rPr sz="2700" b="1" spc="-5" dirty="0">
                <a:latin typeface="Calibri"/>
                <a:cs typeface="Calibri"/>
              </a:rPr>
              <a:t>Memory caching </a:t>
            </a:r>
            <a:r>
              <a:rPr sz="2700" dirty="0">
                <a:latin typeface="Calibri"/>
                <a:cs typeface="Calibri"/>
              </a:rPr>
              <a:t>is </a:t>
            </a:r>
            <a:r>
              <a:rPr sz="2700" spc="-20" dirty="0">
                <a:latin typeface="Calibri"/>
                <a:cs typeface="Calibri"/>
              </a:rPr>
              <a:t>effective </a:t>
            </a:r>
            <a:r>
              <a:rPr sz="2700" spc="-5" dirty="0">
                <a:latin typeface="Calibri"/>
                <a:cs typeface="Calibri"/>
              </a:rPr>
              <a:t>because </a:t>
            </a:r>
            <a:r>
              <a:rPr sz="2700" spc="-10" dirty="0">
                <a:latin typeface="Calibri"/>
                <a:cs typeface="Calibri"/>
              </a:rPr>
              <a:t>most </a:t>
            </a:r>
            <a:r>
              <a:rPr sz="2700" spc="-15" dirty="0">
                <a:latin typeface="Calibri"/>
                <a:cs typeface="Calibri"/>
              </a:rPr>
              <a:t>programs </a:t>
            </a:r>
            <a:r>
              <a:rPr sz="2700" dirty="0">
                <a:latin typeface="Calibri"/>
                <a:cs typeface="Calibri"/>
              </a:rPr>
              <a:t>access </a:t>
            </a:r>
            <a:r>
              <a:rPr sz="2700" spc="-60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 same </a:t>
            </a:r>
            <a:r>
              <a:rPr sz="2700" spc="-15" dirty="0">
                <a:latin typeface="Calibri"/>
                <a:cs typeface="Calibri"/>
              </a:rPr>
              <a:t>data </a:t>
            </a:r>
            <a:r>
              <a:rPr sz="2700" dirty="0">
                <a:latin typeface="Calibri"/>
                <a:cs typeface="Calibri"/>
              </a:rPr>
              <a:t>or </a:t>
            </a:r>
            <a:r>
              <a:rPr sz="2700" spc="-5" dirty="0">
                <a:latin typeface="Calibri"/>
                <a:cs typeface="Calibri"/>
              </a:rPr>
              <a:t>instructions </a:t>
            </a:r>
            <a:r>
              <a:rPr sz="2700" spc="-10" dirty="0">
                <a:latin typeface="Calibri"/>
                <a:cs typeface="Calibri"/>
              </a:rPr>
              <a:t>over </a:t>
            </a:r>
            <a:r>
              <a:rPr sz="2700" dirty="0">
                <a:latin typeface="Calibri"/>
                <a:cs typeface="Calibri"/>
              </a:rPr>
              <a:t>and </a:t>
            </a:r>
            <a:r>
              <a:rPr sz="2700" spc="-65" dirty="0">
                <a:latin typeface="Calibri"/>
                <a:cs typeface="Calibri"/>
              </a:rPr>
              <a:t>over. </a:t>
            </a:r>
            <a:r>
              <a:rPr sz="2700" spc="-15" dirty="0">
                <a:latin typeface="Calibri"/>
                <a:cs typeface="Calibri"/>
              </a:rPr>
              <a:t>By keeping </a:t>
            </a:r>
            <a:r>
              <a:rPr sz="2700" dirty="0">
                <a:latin typeface="Calibri"/>
                <a:cs typeface="Calibri"/>
              </a:rPr>
              <a:t>as 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much</a:t>
            </a:r>
            <a:r>
              <a:rPr sz="2700" spc="2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of</a:t>
            </a:r>
            <a:r>
              <a:rPr sz="2700" spc="4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this</a:t>
            </a:r>
            <a:r>
              <a:rPr sz="2700" spc="30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information</a:t>
            </a:r>
            <a:r>
              <a:rPr sz="2700" dirty="0">
                <a:latin typeface="Calibri"/>
                <a:cs typeface="Calibri"/>
              </a:rPr>
              <a:t> as</a:t>
            </a:r>
            <a:r>
              <a:rPr sz="2700" spc="2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possible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in</a:t>
            </a:r>
            <a:r>
              <a:rPr sz="2700" spc="45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SRAM,</a:t>
            </a:r>
            <a:r>
              <a:rPr sz="2700" spc="45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 </a:t>
            </a:r>
            <a:r>
              <a:rPr sz="2700" spc="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computer	</a:t>
            </a:r>
            <a:r>
              <a:rPr sz="2700" spc="-15" dirty="0">
                <a:latin typeface="Calibri"/>
                <a:cs typeface="Calibri"/>
              </a:rPr>
              <a:t>avoids</a:t>
            </a:r>
            <a:r>
              <a:rPr sz="2700" spc="-2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accessing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dirty="0">
                <a:latin typeface="Calibri"/>
                <a:cs typeface="Calibri"/>
              </a:rPr>
              <a:t>the</a:t>
            </a:r>
            <a:r>
              <a:rPr sz="2700" spc="-25" dirty="0">
                <a:latin typeface="Calibri"/>
                <a:cs typeface="Calibri"/>
              </a:rPr>
              <a:t> </a:t>
            </a:r>
            <a:r>
              <a:rPr sz="2700" spc="-10" dirty="0">
                <a:latin typeface="Calibri"/>
                <a:cs typeface="Calibri"/>
              </a:rPr>
              <a:t>slower</a:t>
            </a:r>
            <a:r>
              <a:rPr sz="2700" spc="-50" dirty="0">
                <a:latin typeface="Calibri"/>
                <a:cs typeface="Calibri"/>
              </a:rPr>
              <a:t> </a:t>
            </a:r>
            <a:r>
              <a:rPr sz="2700" spc="-5" dirty="0">
                <a:latin typeface="Calibri"/>
                <a:cs typeface="Calibri"/>
              </a:rPr>
              <a:t>DRAM.</a:t>
            </a:r>
            <a:endParaRPr sz="27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6201" y="0"/>
            <a:ext cx="4451985" cy="847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400" u="heavy" spc="-2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SMART</a:t>
            </a:r>
            <a:r>
              <a:rPr sz="5400" u="heavy" spc="-5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 </a:t>
            </a:r>
            <a:r>
              <a:rPr sz="5400" u="heavy" spc="-1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Caching</a:t>
            </a:r>
            <a:endParaRPr sz="5400"/>
          </a:p>
        </p:txBody>
      </p:sp>
      <p:sp>
        <p:nvSpPr>
          <p:cNvPr id="3" name="object 3"/>
          <p:cNvSpPr/>
          <p:nvPr/>
        </p:nvSpPr>
        <p:spPr>
          <a:xfrm>
            <a:off x="171475" y="785761"/>
            <a:ext cx="8758555" cy="4929505"/>
          </a:xfrm>
          <a:custGeom>
            <a:avLst/>
            <a:gdLst/>
            <a:ahLst/>
            <a:cxnLst/>
            <a:rect l="l" t="t" r="r" b="b"/>
            <a:pathLst>
              <a:path w="8758555" h="4929505">
                <a:moveTo>
                  <a:pt x="8758174" y="0"/>
                </a:moveTo>
                <a:lnTo>
                  <a:pt x="0" y="0"/>
                </a:lnTo>
                <a:lnTo>
                  <a:pt x="0" y="4929251"/>
                </a:lnTo>
                <a:lnTo>
                  <a:pt x="8758174" y="4929251"/>
                </a:lnTo>
                <a:lnTo>
                  <a:pt x="8758174" y="0"/>
                </a:lnTo>
                <a:close/>
              </a:path>
            </a:pathLst>
          </a:custGeom>
          <a:solidFill>
            <a:srgbClr val="F1DC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0228" y="800938"/>
            <a:ext cx="8431530" cy="4921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0" marR="5080" indent="-1784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191135" algn="l"/>
              </a:tabLst>
            </a:pPr>
            <a:r>
              <a:rPr sz="2200" spc="-5" dirty="0">
                <a:latin typeface="Calibri"/>
                <a:cs typeface="Calibri"/>
              </a:rPr>
              <a:t>When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data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is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found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the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cache</a:t>
            </a:r>
            <a:r>
              <a:rPr sz="2200" spc="-5" dirty="0">
                <a:latin typeface="Calibri"/>
                <a:cs typeface="Calibri"/>
              </a:rPr>
              <a:t>,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called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10" dirty="0">
                <a:solidFill>
                  <a:srgbClr val="C00000"/>
                </a:solidFill>
                <a:latin typeface="Calibri"/>
                <a:cs typeface="Calibri"/>
              </a:rPr>
              <a:t> </a:t>
            </a:r>
            <a:r>
              <a:rPr sz="2200" b="1" i="1" u="heavy" spc="-5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cache</a:t>
            </a:r>
            <a:r>
              <a:rPr sz="2200" b="1" i="1" u="heavy" spc="-2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10" dirty="0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hit</a:t>
            </a:r>
            <a:r>
              <a:rPr sz="2200" b="1" i="1" u="heavy" spc="-10" dirty="0">
                <a:uFill>
                  <a:solidFill>
                    <a:srgbClr val="C00000"/>
                  </a:solidFill>
                </a:uFill>
                <a:latin typeface="Calibri"/>
                <a:cs typeface="Calibri"/>
              </a:rPr>
              <a:t>,</a:t>
            </a:r>
            <a:r>
              <a:rPr sz="2200" b="1" i="1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effectiveness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cache</a:t>
            </a:r>
            <a:r>
              <a:rPr sz="2200" spc="-5" dirty="0">
                <a:latin typeface="Calibri"/>
                <a:cs typeface="Calibri"/>
              </a:rPr>
              <a:t> is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judged </a:t>
            </a:r>
            <a:r>
              <a:rPr sz="2200" spc="-10" dirty="0">
                <a:latin typeface="Calibri"/>
                <a:cs typeface="Calibri"/>
              </a:rPr>
              <a:t>by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its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i="1" spc="-5" dirty="0">
                <a:latin typeface="Calibri"/>
                <a:cs typeface="Calibri"/>
              </a:rPr>
              <a:t>hit</a:t>
            </a:r>
            <a:r>
              <a:rPr sz="2200" i="1" spc="-10" dirty="0">
                <a:latin typeface="Calibri"/>
                <a:cs typeface="Calibri"/>
              </a:rPr>
              <a:t> rate.</a:t>
            </a:r>
            <a:r>
              <a:rPr sz="2200" i="1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Many </a:t>
            </a:r>
            <a:r>
              <a:rPr sz="2200" spc="-5" dirty="0">
                <a:latin typeface="Calibri"/>
                <a:cs typeface="Calibri"/>
              </a:rPr>
              <a:t>cache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systems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use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technique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known as</a:t>
            </a:r>
            <a:r>
              <a:rPr sz="2200" spc="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200" b="1" i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smart</a:t>
            </a:r>
            <a:r>
              <a:rPr sz="2200" b="1" i="1" u="heavy" spc="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 </a:t>
            </a:r>
            <a:r>
              <a:rPr sz="2200" b="1" i="1" u="heavy" spc="-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caching</a:t>
            </a:r>
            <a:r>
              <a:rPr sz="2200" i="1" spc="-5" dirty="0">
                <a:latin typeface="Calibri"/>
                <a:cs typeface="Calibri"/>
              </a:rPr>
              <a:t>,</a:t>
            </a:r>
            <a:r>
              <a:rPr sz="2200" i="1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which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the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system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can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recognize </a:t>
            </a:r>
            <a:r>
              <a:rPr sz="2200" b="1" spc="-484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certain</a:t>
            </a:r>
            <a:r>
              <a:rPr sz="2200" b="1" spc="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types of</a:t>
            </a:r>
            <a:r>
              <a:rPr sz="2200" b="1" spc="2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frequently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used</a:t>
            </a:r>
            <a:r>
              <a:rPr sz="2200" b="1" spc="-10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data.</a:t>
            </a:r>
            <a:endParaRPr sz="2200">
              <a:latin typeface="Calibri"/>
              <a:cs typeface="Calibri"/>
            </a:endParaRPr>
          </a:p>
          <a:p>
            <a:pPr marL="190500" marR="232410" indent="-178435">
              <a:lnSpc>
                <a:spcPct val="100000"/>
              </a:lnSpc>
              <a:spcBef>
                <a:spcPts val="535"/>
              </a:spcBef>
              <a:buFont typeface="Arial MT"/>
              <a:buChar char="•"/>
              <a:tabLst>
                <a:tab pos="191135" algn="l"/>
              </a:tabLst>
            </a:pP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strategies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for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determining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which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information</a:t>
            </a:r>
            <a:r>
              <a:rPr sz="2200" spc="-5" dirty="0">
                <a:latin typeface="Calibri"/>
                <a:cs typeface="Calibri"/>
              </a:rPr>
              <a:t> should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kept</a:t>
            </a:r>
            <a:r>
              <a:rPr sz="2200" spc="-5" dirty="0">
                <a:latin typeface="Calibri"/>
                <a:cs typeface="Calibri"/>
              </a:rPr>
              <a:t> in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the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cache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constitute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some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more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interesting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problems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spc="-10" dirty="0">
                <a:latin typeface="Calibri"/>
                <a:cs typeface="Calibri"/>
              </a:rPr>
              <a:t> computer </a:t>
            </a:r>
            <a:r>
              <a:rPr sz="2200" spc="-5" dirty="0">
                <a:latin typeface="Calibri"/>
                <a:cs typeface="Calibri"/>
              </a:rPr>
              <a:t> science.</a:t>
            </a:r>
            <a:endParaRPr sz="2200">
              <a:latin typeface="Calibri"/>
              <a:cs typeface="Calibri"/>
            </a:endParaRPr>
          </a:p>
          <a:p>
            <a:pPr marL="190500" marR="182245" indent="-178435">
              <a:lnSpc>
                <a:spcPct val="100000"/>
              </a:lnSpc>
              <a:spcBef>
                <a:spcPts val="535"/>
              </a:spcBef>
              <a:buFont typeface="Arial MT"/>
              <a:buChar char="•"/>
              <a:tabLst>
                <a:tab pos="191135" algn="l"/>
              </a:tabLst>
            </a:pP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Intel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80486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microprocessor,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for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example,</a:t>
            </a:r>
            <a:r>
              <a:rPr sz="2200" spc="-15" dirty="0">
                <a:latin typeface="Calibri"/>
                <a:cs typeface="Calibri"/>
              </a:rPr>
              <a:t> contains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 8K</a:t>
            </a:r>
            <a:r>
              <a:rPr sz="2200" dirty="0">
                <a:latin typeface="Calibri"/>
                <a:cs typeface="Calibri"/>
              </a:rPr>
              <a:t> memory 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cache, </a:t>
            </a:r>
            <a:r>
              <a:rPr sz="2200" spc="-5" dirty="0">
                <a:latin typeface="Calibri"/>
                <a:cs typeface="Calibri"/>
              </a:rPr>
              <a:t>and the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Pentium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has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16K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cache.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Such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internal</a:t>
            </a:r>
            <a:r>
              <a:rPr sz="2200" i="1" spc="-20" dirty="0">
                <a:latin typeface="Calibri"/>
                <a:cs typeface="Calibri"/>
              </a:rPr>
              <a:t> </a:t>
            </a:r>
            <a:r>
              <a:rPr sz="2200" i="1" spc="-10" dirty="0">
                <a:latin typeface="Calibri"/>
                <a:cs typeface="Calibri"/>
              </a:rPr>
              <a:t>caches</a:t>
            </a:r>
            <a:r>
              <a:rPr sz="2200" i="1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are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often </a:t>
            </a:r>
            <a:r>
              <a:rPr sz="2200" spc="-484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called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b="1" i="1" spc="-10" dirty="0">
                <a:solidFill>
                  <a:srgbClr val="0000FF"/>
                </a:solidFill>
                <a:latin typeface="Calibri"/>
                <a:cs typeface="Calibri"/>
              </a:rPr>
              <a:t>Level</a:t>
            </a:r>
            <a:r>
              <a:rPr sz="2200" b="1" i="1" spc="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i="1" spc="-5" dirty="0">
                <a:solidFill>
                  <a:srgbClr val="0000FF"/>
                </a:solidFill>
                <a:latin typeface="Calibri"/>
                <a:cs typeface="Calibri"/>
              </a:rPr>
              <a:t>1</a:t>
            </a:r>
            <a:r>
              <a:rPr sz="2200" b="1" i="1" dirty="0">
                <a:solidFill>
                  <a:srgbClr val="0000FF"/>
                </a:solidFill>
                <a:latin typeface="Calibri"/>
                <a:cs typeface="Calibri"/>
              </a:rPr>
              <a:t> (L1)</a:t>
            </a:r>
            <a:r>
              <a:rPr sz="2200" b="1" i="1" spc="-1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i="1" spc="-5" dirty="0">
                <a:solidFill>
                  <a:srgbClr val="0000FF"/>
                </a:solidFill>
                <a:latin typeface="Calibri"/>
                <a:cs typeface="Calibri"/>
              </a:rPr>
              <a:t>caches</a:t>
            </a:r>
            <a:r>
              <a:rPr sz="2200" spc="-5" dirty="0">
                <a:latin typeface="Calibri"/>
                <a:cs typeface="Calibri"/>
              </a:rPr>
              <a:t>.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Most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modern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PCs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also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with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external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cache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memory,</a:t>
            </a:r>
            <a:r>
              <a:rPr sz="2200" spc="5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called</a:t>
            </a:r>
            <a:r>
              <a:rPr sz="2200" spc="40" dirty="0">
                <a:latin typeface="Calibri"/>
                <a:cs typeface="Calibri"/>
              </a:rPr>
              <a:t> </a:t>
            </a:r>
            <a:r>
              <a:rPr sz="2200" b="1" i="1" spc="-10" dirty="0">
                <a:solidFill>
                  <a:srgbClr val="0000FF"/>
                </a:solidFill>
                <a:latin typeface="Calibri"/>
                <a:cs typeface="Calibri"/>
              </a:rPr>
              <a:t>Level</a:t>
            </a:r>
            <a:r>
              <a:rPr sz="2200" b="1" i="1" spc="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i="1" spc="-5" dirty="0">
                <a:solidFill>
                  <a:srgbClr val="0000FF"/>
                </a:solidFill>
                <a:latin typeface="Calibri"/>
                <a:cs typeface="Calibri"/>
              </a:rPr>
              <a:t>2</a:t>
            </a:r>
            <a:r>
              <a:rPr sz="2200" b="1" i="1" spc="3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i="1" spc="-5" dirty="0">
                <a:solidFill>
                  <a:srgbClr val="0000FF"/>
                </a:solidFill>
                <a:latin typeface="Calibri"/>
                <a:cs typeface="Calibri"/>
              </a:rPr>
              <a:t>(L2)</a:t>
            </a:r>
            <a:r>
              <a:rPr sz="2200" b="1" i="1" spc="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2200" b="1" i="1" spc="-5" dirty="0">
                <a:solidFill>
                  <a:srgbClr val="0000FF"/>
                </a:solidFill>
                <a:latin typeface="Calibri"/>
                <a:cs typeface="Calibri"/>
              </a:rPr>
              <a:t>caches</a:t>
            </a:r>
            <a:r>
              <a:rPr sz="2200" spc="-5" dirty="0">
                <a:latin typeface="Calibri"/>
                <a:cs typeface="Calibri"/>
              </a:rPr>
              <a:t>.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These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caches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sit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between </a:t>
            </a:r>
            <a:r>
              <a:rPr sz="2200" spc="-5" dirty="0">
                <a:latin typeface="Calibri"/>
                <a:cs typeface="Calibri"/>
              </a:rPr>
              <a:t> the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CPU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 </a:t>
            </a:r>
            <a:r>
              <a:rPr sz="2200" spc="-10" dirty="0">
                <a:latin typeface="Calibri"/>
                <a:cs typeface="Calibri"/>
              </a:rPr>
              <a:t>DRAM.</a:t>
            </a:r>
            <a:endParaRPr sz="2200">
              <a:latin typeface="Calibri"/>
              <a:cs typeface="Calibri"/>
            </a:endParaRPr>
          </a:p>
          <a:p>
            <a:pPr marL="190500" indent="-178435">
              <a:lnSpc>
                <a:spcPts val="2635"/>
              </a:lnSpc>
              <a:spcBef>
                <a:spcPts val="530"/>
              </a:spcBef>
              <a:buFont typeface="Arial MT"/>
              <a:buChar char="•"/>
              <a:tabLst>
                <a:tab pos="191135" algn="l"/>
              </a:tabLst>
            </a:pPr>
            <a:r>
              <a:rPr sz="2200" spc="-25" dirty="0">
                <a:latin typeface="Calibri"/>
                <a:cs typeface="Calibri"/>
              </a:rPr>
              <a:t>Like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L1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caches,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L2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caches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are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composed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SRAM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but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they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are </a:t>
            </a:r>
            <a:r>
              <a:rPr sz="2200" spc="-5" dirty="0">
                <a:latin typeface="Calibri"/>
                <a:cs typeface="Calibri"/>
              </a:rPr>
              <a:t>much</a:t>
            </a:r>
            <a:endParaRPr sz="2200">
              <a:latin typeface="Calibri"/>
              <a:cs typeface="Calibri"/>
            </a:endParaRPr>
          </a:p>
          <a:p>
            <a:pPr marL="190500">
              <a:lnSpc>
                <a:spcPts val="2635"/>
              </a:lnSpc>
            </a:pPr>
            <a:r>
              <a:rPr sz="2200" spc="-45" dirty="0">
                <a:latin typeface="Calibri"/>
                <a:cs typeface="Calibri"/>
              </a:rPr>
              <a:t>larger.</a:t>
            </a:r>
            <a:endParaRPr sz="22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57249" y="5572148"/>
            <a:ext cx="6834505" cy="128584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2" y="85737"/>
            <a:ext cx="9120505" cy="628650"/>
          </a:xfrm>
          <a:custGeom>
            <a:avLst/>
            <a:gdLst/>
            <a:ahLst/>
            <a:cxnLst/>
            <a:rect l="l" t="t" r="r" b="b"/>
            <a:pathLst>
              <a:path w="9120505" h="628650">
                <a:moveTo>
                  <a:pt x="9120251" y="0"/>
                </a:moveTo>
                <a:lnTo>
                  <a:pt x="0" y="0"/>
                </a:lnTo>
                <a:lnTo>
                  <a:pt x="0" y="628637"/>
                </a:lnTo>
                <a:lnTo>
                  <a:pt x="9120251" y="628637"/>
                </a:lnTo>
                <a:lnTo>
                  <a:pt x="9120251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660904" y="118021"/>
            <a:ext cx="379730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spc="-30" dirty="0"/>
              <a:t>SECONDARY</a:t>
            </a:r>
            <a:r>
              <a:rPr sz="3200" spc="-45" dirty="0"/>
              <a:t> </a:t>
            </a:r>
            <a:r>
              <a:rPr sz="3200" spc="-15" dirty="0"/>
              <a:t>MEMORY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142875" y="825880"/>
            <a:ext cx="8930005" cy="3246120"/>
          </a:xfrm>
          <a:custGeom>
            <a:avLst/>
            <a:gdLst/>
            <a:ahLst/>
            <a:cxnLst/>
            <a:rect l="l" t="t" r="r" b="b"/>
            <a:pathLst>
              <a:path w="8930005" h="3246120">
                <a:moveTo>
                  <a:pt x="8929751" y="0"/>
                </a:moveTo>
                <a:lnTo>
                  <a:pt x="0" y="0"/>
                </a:lnTo>
                <a:lnTo>
                  <a:pt x="0" y="3246120"/>
                </a:lnTo>
                <a:lnTo>
                  <a:pt x="8929751" y="3246120"/>
                </a:lnTo>
                <a:lnTo>
                  <a:pt x="8929751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221741" y="853084"/>
            <a:ext cx="8557260" cy="3073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b="1" spc="-5" dirty="0">
                <a:latin typeface="Arial"/>
                <a:cs typeface="Arial"/>
              </a:rPr>
              <a:t>Auxiliary</a:t>
            </a:r>
            <a:r>
              <a:rPr sz="2000" b="1" spc="-10" dirty="0">
                <a:latin typeface="Arial"/>
                <a:cs typeface="Arial"/>
              </a:rPr>
              <a:t> memory</a:t>
            </a:r>
            <a:r>
              <a:rPr sz="2000" b="1" spc="2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/Auxiliary</a:t>
            </a:r>
            <a:r>
              <a:rPr sz="2000" b="1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storage/</a:t>
            </a:r>
            <a:r>
              <a:rPr sz="2000" b="1" spc="10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Secondary</a:t>
            </a:r>
            <a:r>
              <a:rPr sz="2000" b="1" spc="3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storage/</a:t>
            </a:r>
            <a:r>
              <a:rPr sz="2000" b="1" spc="30" dirty="0">
                <a:latin typeface="Arial"/>
                <a:cs typeface="Arial"/>
              </a:rPr>
              <a:t> </a:t>
            </a:r>
            <a:r>
              <a:rPr sz="2000" spc="-5" dirty="0">
                <a:latin typeface="Arial MT"/>
                <a:cs typeface="Arial MT"/>
              </a:rPr>
              <a:t>S</a:t>
            </a:r>
            <a:r>
              <a:rPr sz="2000" b="1" spc="-5" dirty="0">
                <a:latin typeface="Arial"/>
                <a:cs typeface="Arial"/>
              </a:rPr>
              <a:t>econdary </a:t>
            </a:r>
            <a:r>
              <a:rPr sz="2000" b="1" spc="-54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memory/ External</a:t>
            </a:r>
            <a:r>
              <a:rPr sz="2000" b="1" spc="5" dirty="0">
                <a:latin typeface="Arial"/>
                <a:cs typeface="Arial"/>
              </a:rPr>
              <a:t> </a:t>
            </a:r>
            <a:r>
              <a:rPr sz="2000" b="1" spc="-5" dirty="0">
                <a:latin typeface="Arial"/>
                <a:cs typeface="Arial"/>
              </a:rPr>
              <a:t>memory</a:t>
            </a:r>
            <a:r>
              <a:rPr sz="2000" spc="-5" dirty="0">
                <a:latin typeface="Arial MT"/>
                <a:cs typeface="Arial MT"/>
              </a:rPr>
              <a:t>,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is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used to store</a:t>
            </a:r>
            <a:r>
              <a:rPr sz="2000" spc="-2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large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amount of data at 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lesser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cost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per byte than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primary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memory.</a:t>
            </a:r>
            <a:endParaRPr sz="2000">
              <a:latin typeface="Arial MT"/>
              <a:cs typeface="Arial MT"/>
            </a:endParaRPr>
          </a:p>
          <a:p>
            <a:pPr marL="355600" indent="-343535">
              <a:lnSpc>
                <a:spcPct val="100000"/>
              </a:lnSpc>
              <a:spcBef>
                <a:spcPts val="475"/>
              </a:spcBef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Arial MT"/>
                <a:cs typeface="Arial MT"/>
              </a:rPr>
              <a:t>They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are less expensive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than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primary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memory.</a:t>
            </a:r>
            <a:endParaRPr sz="2000">
              <a:latin typeface="Arial MT"/>
              <a:cs typeface="Arial MT"/>
            </a:endParaRPr>
          </a:p>
          <a:p>
            <a:pPr marL="355600" marR="182880" indent="-343535">
              <a:lnSpc>
                <a:spcPct val="100000"/>
              </a:lnSpc>
              <a:spcBef>
                <a:spcPts val="480"/>
              </a:spcBef>
              <a:buFont typeface="Arial MT"/>
              <a:buChar char="•"/>
              <a:tabLst>
                <a:tab pos="420370" algn="l"/>
                <a:tab pos="421005" algn="l"/>
              </a:tabLst>
            </a:pPr>
            <a:r>
              <a:rPr dirty="0"/>
              <a:t>	</a:t>
            </a:r>
            <a:r>
              <a:rPr sz="2000" spc="-5" dirty="0">
                <a:latin typeface="Arial MT"/>
                <a:cs typeface="Arial MT"/>
              </a:rPr>
              <a:t>The most</a:t>
            </a:r>
            <a:r>
              <a:rPr sz="2000" spc="-1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common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form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of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auxiliary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memory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devices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used in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consumer </a:t>
            </a:r>
            <a:r>
              <a:rPr sz="2000" spc="-540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systems</a:t>
            </a:r>
            <a:r>
              <a:rPr sz="2000" spc="-25" dirty="0">
                <a:latin typeface="Arial MT"/>
                <a:cs typeface="Arial MT"/>
              </a:rPr>
              <a:t> </a:t>
            </a:r>
            <a:r>
              <a:rPr sz="2000" spc="-5" dirty="0">
                <a:latin typeface="Arial MT"/>
                <a:cs typeface="Arial MT"/>
              </a:rPr>
              <a:t>are:</a:t>
            </a:r>
            <a:endParaRPr sz="2000">
              <a:latin typeface="Arial MT"/>
              <a:cs typeface="Arial MT"/>
            </a:endParaRPr>
          </a:p>
          <a:p>
            <a:pPr marL="1363345" lvl="1" indent="-779780">
              <a:lnSpc>
                <a:spcPct val="100000"/>
              </a:lnSpc>
              <a:spcBef>
                <a:spcPts val="484"/>
              </a:spcBef>
              <a:buAutoNum type="romanLcPeriod"/>
              <a:tabLst>
                <a:tab pos="1362710" algn="l"/>
                <a:tab pos="1363345" algn="l"/>
              </a:tabLst>
            </a:pP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Flash</a:t>
            </a:r>
            <a:r>
              <a:rPr sz="2000" b="1" spc="-1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000" b="1" spc="-10" dirty="0">
                <a:solidFill>
                  <a:srgbClr val="6F2F9F"/>
                </a:solidFill>
                <a:latin typeface="Arial"/>
                <a:cs typeface="Arial"/>
              </a:rPr>
              <a:t>Memory</a:t>
            </a:r>
            <a:r>
              <a:rPr sz="2000" b="1" spc="-9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(Eg.</a:t>
            </a:r>
            <a:r>
              <a:rPr sz="1400" b="1" spc="-3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Pen</a:t>
            </a:r>
            <a:r>
              <a:rPr sz="1400" b="1" spc="-2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spc="-5" dirty="0">
                <a:solidFill>
                  <a:srgbClr val="6F2F9F"/>
                </a:solidFill>
                <a:latin typeface="Arial"/>
                <a:cs typeface="Arial"/>
              </a:rPr>
              <a:t>Drive)</a:t>
            </a:r>
            <a:endParaRPr sz="1400">
              <a:latin typeface="Arial"/>
              <a:cs typeface="Arial"/>
            </a:endParaRPr>
          </a:p>
          <a:p>
            <a:pPr marL="1363345" lvl="1" indent="-779780">
              <a:lnSpc>
                <a:spcPct val="100000"/>
              </a:lnSpc>
              <a:spcBef>
                <a:spcPts val="484"/>
              </a:spcBef>
              <a:buAutoNum type="romanLcPeriod"/>
              <a:tabLst>
                <a:tab pos="1362710" algn="l"/>
                <a:tab pos="1363345" algn="l"/>
              </a:tabLst>
            </a:pP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Optical</a:t>
            </a:r>
            <a:r>
              <a:rPr sz="2000" b="1" spc="-1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Discs</a:t>
            </a:r>
            <a:r>
              <a:rPr sz="2000" b="1" spc="-1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(Eg.</a:t>
            </a:r>
            <a:r>
              <a:rPr sz="1400" b="1" spc="-2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CD,DVD,Blu-Ray</a:t>
            </a:r>
            <a:r>
              <a:rPr sz="1400" b="1" spc="-6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Disk)</a:t>
            </a:r>
            <a:endParaRPr sz="1400">
              <a:latin typeface="Arial"/>
              <a:cs typeface="Arial"/>
            </a:endParaRPr>
          </a:p>
          <a:p>
            <a:pPr marL="1363345" lvl="1" indent="-779780">
              <a:lnSpc>
                <a:spcPct val="100000"/>
              </a:lnSpc>
              <a:spcBef>
                <a:spcPts val="480"/>
              </a:spcBef>
              <a:buAutoNum type="romanLcPeriod"/>
              <a:tabLst>
                <a:tab pos="1362710" algn="l"/>
                <a:tab pos="1363345" algn="l"/>
              </a:tabLst>
            </a:pPr>
            <a:r>
              <a:rPr sz="2000" b="1" spc="-5" dirty="0">
                <a:solidFill>
                  <a:srgbClr val="6F2F9F"/>
                </a:solidFill>
                <a:latin typeface="Arial"/>
                <a:cs typeface="Arial"/>
              </a:rPr>
              <a:t>Magnetic Disks</a:t>
            </a:r>
            <a:r>
              <a:rPr sz="2000" b="1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(Eg.</a:t>
            </a:r>
            <a:r>
              <a:rPr sz="1400" b="1" spc="-1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Hard</a:t>
            </a:r>
            <a:r>
              <a:rPr sz="1400" b="1" spc="-2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Disk,</a:t>
            </a:r>
            <a:r>
              <a:rPr sz="1400" b="1" spc="-20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dirty="0">
                <a:solidFill>
                  <a:srgbClr val="6F2F9F"/>
                </a:solidFill>
                <a:latin typeface="Arial"/>
                <a:cs typeface="Arial"/>
              </a:rPr>
              <a:t>Magnetic</a:t>
            </a:r>
            <a:r>
              <a:rPr sz="1400" b="1" spc="-65" dirty="0">
                <a:solidFill>
                  <a:srgbClr val="6F2F9F"/>
                </a:solidFill>
                <a:latin typeface="Arial"/>
                <a:cs typeface="Arial"/>
              </a:rPr>
              <a:t> </a:t>
            </a:r>
            <a:r>
              <a:rPr sz="1400" b="1" spc="-25" dirty="0">
                <a:solidFill>
                  <a:srgbClr val="6F2F9F"/>
                </a:solidFill>
                <a:latin typeface="Arial"/>
                <a:cs typeface="Arial"/>
              </a:rPr>
              <a:t>Tape)</a:t>
            </a:r>
            <a:endParaRPr sz="14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4143375"/>
            <a:ext cx="9144000" cy="571500"/>
          </a:xfrm>
          <a:custGeom>
            <a:avLst/>
            <a:gdLst/>
            <a:ahLst/>
            <a:cxnLst/>
            <a:rect l="l" t="t" r="r" b="b"/>
            <a:pathLst>
              <a:path w="9144000" h="571500">
                <a:moveTo>
                  <a:pt x="9144000" y="0"/>
                </a:moveTo>
                <a:lnTo>
                  <a:pt x="0" y="0"/>
                </a:lnTo>
                <a:lnTo>
                  <a:pt x="0" y="571500"/>
                </a:lnTo>
                <a:lnTo>
                  <a:pt x="9144000" y="571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1405" y="5216953"/>
            <a:ext cx="9001125" cy="1631314"/>
          </a:xfrm>
          <a:custGeom>
            <a:avLst/>
            <a:gdLst/>
            <a:ahLst/>
            <a:cxnLst/>
            <a:rect l="l" t="t" r="r" b="b"/>
            <a:pathLst>
              <a:path w="9001125" h="1631315">
                <a:moveTo>
                  <a:pt x="9001125" y="0"/>
                </a:moveTo>
                <a:lnTo>
                  <a:pt x="0" y="0"/>
                </a:lnTo>
                <a:lnTo>
                  <a:pt x="0" y="1631188"/>
                </a:lnTo>
                <a:lnTo>
                  <a:pt x="9001125" y="1631188"/>
                </a:lnTo>
                <a:lnTo>
                  <a:pt x="9001125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50088" y="5228754"/>
            <a:ext cx="8634730" cy="1553210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>
              <a:lnSpc>
                <a:spcPct val="100299"/>
              </a:lnSpc>
              <a:spcBef>
                <a:spcPts val="85"/>
              </a:spcBef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Flash</a:t>
            </a:r>
            <a:r>
              <a:rPr sz="2800" b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memory: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electronic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non-volatile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computer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storage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device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that </a:t>
            </a:r>
            <a:r>
              <a:rPr sz="2400" spc="-15" dirty="0">
                <a:latin typeface="Calibri"/>
                <a:cs typeface="Calibri"/>
              </a:rPr>
              <a:t>can</a:t>
            </a:r>
            <a:r>
              <a:rPr sz="2400" dirty="0">
                <a:latin typeface="Calibri"/>
                <a:cs typeface="Calibri"/>
              </a:rPr>
              <a:t> be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electrically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erased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reprogrammed,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works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without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any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moving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parts.</a:t>
            </a:r>
            <a:r>
              <a:rPr sz="2400" spc="-5" dirty="0">
                <a:latin typeface="Calibri"/>
                <a:cs typeface="Calibri"/>
              </a:rPr>
              <a:t> 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version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this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is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implemented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 </a:t>
            </a:r>
            <a:r>
              <a:rPr sz="2400" spc="-20" dirty="0">
                <a:latin typeface="Calibri"/>
                <a:cs typeface="Calibri"/>
              </a:rPr>
              <a:t>many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Apple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notebooks.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Eg.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PenDrive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5155" y="4054408"/>
            <a:ext cx="8431530" cy="1240790"/>
          </a:xfrm>
          <a:prstGeom prst="rect">
            <a:avLst/>
          </a:prstGeom>
        </p:spPr>
        <p:txBody>
          <a:bodyPr vert="horz" wrap="square" lIns="0" tIns="71120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560"/>
              </a:spcBef>
            </a:pPr>
            <a:r>
              <a:rPr sz="36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Forms</a:t>
            </a:r>
            <a:r>
              <a:rPr sz="3600" b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36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Auxiliary</a:t>
            </a:r>
            <a:r>
              <a:rPr sz="36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Memory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65"/>
              </a:spcBef>
            </a:pPr>
            <a:r>
              <a:rPr sz="3600" b="1" u="heavy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i)</a:t>
            </a:r>
            <a:r>
              <a:rPr sz="3600" b="1" u="heavy" spc="-2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FLASH</a:t>
            </a:r>
            <a:r>
              <a:rPr sz="3600" b="1" u="heavy" spc="-1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 MEMORY</a:t>
            </a:r>
            <a:r>
              <a:rPr sz="3600" b="1" u="heavy" spc="-1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/</a:t>
            </a:r>
            <a:r>
              <a:rPr sz="3600" b="1" u="heavy" spc="-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FLASH</a:t>
            </a:r>
            <a:r>
              <a:rPr sz="3600" b="1" u="heavy" spc="-2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-3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STORAGE</a:t>
            </a:r>
            <a:r>
              <a:rPr sz="3600" b="1" u="heavy" spc="-1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-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  <a:latin typeface="Calibri"/>
                <a:cs typeface="Calibri"/>
              </a:rPr>
              <a:t>DEVICE</a:t>
            </a:r>
            <a:endParaRPr sz="3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2" y="71373"/>
            <a:ext cx="9044305" cy="1143000"/>
          </a:xfrm>
          <a:custGeom>
            <a:avLst/>
            <a:gdLst/>
            <a:ahLst/>
            <a:cxnLst/>
            <a:rect l="l" t="t" r="r" b="b"/>
            <a:pathLst>
              <a:path w="9044305" h="1143000">
                <a:moveTo>
                  <a:pt x="9044051" y="0"/>
                </a:moveTo>
                <a:lnTo>
                  <a:pt x="0" y="0"/>
                </a:lnTo>
                <a:lnTo>
                  <a:pt x="0" y="1143000"/>
                </a:lnTo>
                <a:lnTo>
                  <a:pt x="9044051" y="1143000"/>
                </a:lnTo>
                <a:lnTo>
                  <a:pt x="9044051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70786" y="258953"/>
            <a:ext cx="6158865" cy="6972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4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What</a:t>
            </a:r>
            <a:r>
              <a:rPr sz="4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is</a:t>
            </a:r>
            <a:r>
              <a:rPr sz="4400" u="heavy" spc="-3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400" u="heavy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a</a:t>
            </a:r>
            <a:r>
              <a:rPr sz="4400" u="heavy" spc="-10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COMPUTER</a:t>
            </a:r>
            <a:r>
              <a:rPr sz="4400" u="heavy" spc="-1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 </a:t>
            </a:r>
            <a:r>
              <a:rPr sz="4400" u="heavy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????</a:t>
            </a:r>
            <a:endParaRPr sz="440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00250" y="4428130"/>
            <a:ext cx="4724400" cy="2318405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1403350"/>
            <a:ext cx="9072880" cy="2882900"/>
          </a:xfrm>
          <a:custGeom>
            <a:avLst/>
            <a:gdLst/>
            <a:ahLst/>
            <a:cxnLst/>
            <a:rect l="l" t="t" r="r" b="b"/>
            <a:pathLst>
              <a:path w="9072880" h="2882900">
                <a:moveTo>
                  <a:pt x="9072626" y="0"/>
                </a:moveTo>
                <a:lnTo>
                  <a:pt x="0" y="0"/>
                </a:lnTo>
                <a:lnTo>
                  <a:pt x="0" y="2882900"/>
                </a:lnTo>
                <a:lnTo>
                  <a:pt x="9072626" y="2882900"/>
                </a:lnTo>
                <a:lnTo>
                  <a:pt x="9072626" y="0"/>
                </a:lnTo>
                <a:close/>
              </a:path>
            </a:pathLst>
          </a:custGeom>
          <a:solidFill>
            <a:srgbClr val="E6DFE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9651" y="1409916"/>
            <a:ext cx="8628380" cy="26155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21690" marR="277495" indent="-809625">
              <a:lnSpc>
                <a:spcPct val="100000"/>
              </a:lnSpc>
              <a:spcBef>
                <a:spcPts val="100"/>
              </a:spcBef>
            </a:pPr>
            <a:r>
              <a:rPr sz="3400" b="1" spc="-10" dirty="0">
                <a:solidFill>
                  <a:srgbClr val="006FC0"/>
                </a:solidFill>
                <a:latin typeface="Calibri"/>
                <a:cs typeface="Calibri"/>
              </a:rPr>
              <a:t>Computer </a:t>
            </a:r>
            <a:r>
              <a:rPr sz="3400" dirty="0">
                <a:latin typeface="Calibri"/>
                <a:cs typeface="Calibri"/>
              </a:rPr>
              <a:t>is an </a:t>
            </a:r>
            <a:r>
              <a:rPr sz="3400" spc="-10" dirty="0">
                <a:latin typeface="Calibri"/>
                <a:cs typeface="Calibri"/>
              </a:rPr>
              <a:t>advanced </a:t>
            </a:r>
            <a:r>
              <a:rPr sz="3400" spc="-15" dirty="0">
                <a:latin typeface="Calibri"/>
                <a:cs typeface="Calibri"/>
              </a:rPr>
              <a:t>electronic </a:t>
            </a:r>
            <a:r>
              <a:rPr sz="3400" spc="-5" dirty="0">
                <a:latin typeface="Calibri"/>
                <a:cs typeface="Calibri"/>
              </a:rPr>
              <a:t>device </a:t>
            </a:r>
            <a:r>
              <a:rPr sz="3400" spc="-15" dirty="0">
                <a:latin typeface="Calibri"/>
                <a:cs typeface="Calibri"/>
              </a:rPr>
              <a:t>that </a:t>
            </a:r>
            <a:r>
              <a:rPr sz="3400" spc="-755" dirty="0">
                <a:latin typeface="Calibri"/>
                <a:cs typeface="Calibri"/>
              </a:rPr>
              <a:t> </a:t>
            </a:r>
            <a:r>
              <a:rPr sz="3400" spc="-35" dirty="0">
                <a:latin typeface="Calibri"/>
                <a:cs typeface="Calibri"/>
              </a:rPr>
              <a:t>takes</a:t>
            </a:r>
            <a:r>
              <a:rPr sz="3400" spc="-30" dirty="0">
                <a:latin typeface="Calibri"/>
                <a:cs typeface="Calibri"/>
              </a:rPr>
              <a:t> </a:t>
            </a:r>
            <a:r>
              <a:rPr sz="3400" spc="-35" dirty="0">
                <a:latin typeface="Calibri"/>
                <a:cs typeface="Calibri"/>
              </a:rPr>
              <a:t>raw</a:t>
            </a:r>
            <a:r>
              <a:rPr sz="3400" spc="-5" dirty="0">
                <a:latin typeface="Calibri"/>
                <a:cs typeface="Calibri"/>
              </a:rPr>
              <a:t> </a:t>
            </a:r>
            <a:r>
              <a:rPr sz="3400" spc="-25" dirty="0">
                <a:latin typeface="Calibri"/>
                <a:cs typeface="Calibri"/>
              </a:rPr>
              <a:t>data</a:t>
            </a:r>
            <a:r>
              <a:rPr sz="3400" spc="-10" dirty="0">
                <a:latin typeface="Calibri"/>
                <a:cs typeface="Calibri"/>
              </a:rPr>
              <a:t> (input)</a:t>
            </a:r>
            <a:r>
              <a:rPr sz="3400" spc="-15" dirty="0">
                <a:latin typeface="Calibri"/>
                <a:cs typeface="Calibri"/>
              </a:rPr>
              <a:t> </a:t>
            </a:r>
            <a:r>
              <a:rPr sz="3400" spc="-20" dirty="0">
                <a:latin typeface="Calibri"/>
                <a:cs typeface="Calibri"/>
              </a:rPr>
              <a:t>from</a:t>
            </a:r>
            <a:r>
              <a:rPr sz="3400" spc="-10" dirty="0">
                <a:latin typeface="Calibri"/>
                <a:cs typeface="Calibri"/>
              </a:rPr>
              <a:t> </a:t>
            </a:r>
            <a:r>
              <a:rPr sz="3400" dirty="0">
                <a:latin typeface="Calibri"/>
                <a:cs typeface="Calibri"/>
              </a:rPr>
              <a:t>the</a:t>
            </a:r>
            <a:r>
              <a:rPr sz="3400" spc="-20" dirty="0">
                <a:latin typeface="Calibri"/>
                <a:cs typeface="Calibri"/>
              </a:rPr>
              <a:t> </a:t>
            </a:r>
            <a:r>
              <a:rPr sz="3400" spc="-5" dirty="0">
                <a:latin typeface="Calibri"/>
                <a:cs typeface="Calibri"/>
              </a:rPr>
              <a:t>user</a:t>
            </a:r>
            <a:r>
              <a:rPr sz="3400" spc="-20" dirty="0">
                <a:latin typeface="Calibri"/>
                <a:cs typeface="Calibri"/>
              </a:rPr>
              <a:t> </a:t>
            </a:r>
            <a:r>
              <a:rPr sz="3400" dirty="0">
                <a:latin typeface="Calibri"/>
                <a:cs typeface="Calibri"/>
              </a:rPr>
              <a:t>and</a:t>
            </a:r>
            <a:endParaRPr sz="3400">
              <a:latin typeface="Calibri"/>
              <a:cs typeface="Calibri"/>
            </a:endParaRPr>
          </a:p>
          <a:p>
            <a:pPr marL="81280" indent="92710">
              <a:lnSpc>
                <a:spcPts val="4079"/>
              </a:lnSpc>
            </a:pPr>
            <a:r>
              <a:rPr sz="3400" spc="-15" dirty="0">
                <a:latin typeface="Calibri"/>
                <a:cs typeface="Calibri"/>
              </a:rPr>
              <a:t>processes</a:t>
            </a:r>
            <a:r>
              <a:rPr sz="3400" spc="-40" dirty="0">
                <a:latin typeface="Calibri"/>
                <a:cs typeface="Calibri"/>
              </a:rPr>
              <a:t> </a:t>
            </a:r>
            <a:r>
              <a:rPr sz="3400" spc="-5" dirty="0">
                <a:latin typeface="Calibri"/>
                <a:cs typeface="Calibri"/>
              </a:rPr>
              <a:t>these </a:t>
            </a:r>
            <a:r>
              <a:rPr sz="3400" spc="-30" dirty="0">
                <a:latin typeface="Calibri"/>
                <a:cs typeface="Calibri"/>
              </a:rPr>
              <a:t>data</a:t>
            </a:r>
            <a:r>
              <a:rPr sz="3400" dirty="0">
                <a:latin typeface="Calibri"/>
                <a:cs typeface="Calibri"/>
              </a:rPr>
              <a:t> </a:t>
            </a:r>
            <a:r>
              <a:rPr sz="3400" spc="-5" dirty="0">
                <a:latin typeface="Calibri"/>
                <a:cs typeface="Calibri"/>
              </a:rPr>
              <a:t>under</a:t>
            </a:r>
            <a:r>
              <a:rPr sz="3400" spc="5" dirty="0">
                <a:latin typeface="Calibri"/>
                <a:cs typeface="Calibri"/>
              </a:rPr>
              <a:t> </a:t>
            </a:r>
            <a:r>
              <a:rPr sz="3400" dirty="0">
                <a:latin typeface="Calibri"/>
                <a:cs typeface="Calibri"/>
              </a:rPr>
              <a:t>the</a:t>
            </a:r>
            <a:r>
              <a:rPr sz="3400" spc="-15" dirty="0">
                <a:latin typeface="Calibri"/>
                <a:cs typeface="Calibri"/>
              </a:rPr>
              <a:t> </a:t>
            </a:r>
            <a:r>
              <a:rPr sz="3400" spc="-25" dirty="0">
                <a:latin typeface="Calibri"/>
                <a:cs typeface="Calibri"/>
              </a:rPr>
              <a:t>control</a:t>
            </a:r>
            <a:r>
              <a:rPr sz="3400" spc="-5" dirty="0">
                <a:latin typeface="Calibri"/>
                <a:cs typeface="Calibri"/>
              </a:rPr>
              <a:t> of</a:t>
            </a:r>
            <a:r>
              <a:rPr sz="3400" spc="-20" dirty="0">
                <a:latin typeface="Calibri"/>
                <a:cs typeface="Calibri"/>
              </a:rPr>
              <a:t> </a:t>
            </a:r>
            <a:r>
              <a:rPr sz="3400" spc="-15" dirty="0">
                <a:latin typeface="Calibri"/>
                <a:cs typeface="Calibri"/>
              </a:rPr>
              <a:t>set</a:t>
            </a:r>
            <a:r>
              <a:rPr sz="3400" spc="-20" dirty="0">
                <a:latin typeface="Calibri"/>
                <a:cs typeface="Calibri"/>
              </a:rPr>
              <a:t> </a:t>
            </a:r>
            <a:r>
              <a:rPr sz="3400" spc="-5" dirty="0">
                <a:latin typeface="Calibri"/>
                <a:cs typeface="Calibri"/>
              </a:rPr>
              <a:t>of</a:t>
            </a:r>
            <a:endParaRPr sz="3400">
              <a:latin typeface="Calibri"/>
              <a:cs typeface="Calibri"/>
            </a:endParaRPr>
          </a:p>
          <a:p>
            <a:pPr marL="433705" marR="5080" indent="-352425">
              <a:lnSpc>
                <a:spcPct val="100000"/>
              </a:lnSpc>
            </a:pPr>
            <a:r>
              <a:rPr sz="3400" spc="-10" dirty="0">
                <a:latin typeface="Calibri"/>
                <a:cs typeface="Calibri"/>
              </a:rPr>
              <a:t>instructions</a:t>
            </a:r>
            <a:r>
              <a:rPr sz="3400" spc="-45" dirty="0">
                <a:latin typeface="Calibri"/>
                <a:cs typeface="Calibri"/>
              </a:rPr>
              <a:t> </a:t>
            </a:r>
            <a:r>
              <a:rPr sz="3400" spc="-5" dirty="0">
                <a:latin typeface="Calibri"/>
                <a:cs typeface="Calibri"/>
              </a:rPr>
              <a:t>(called</a:t>
            </a:r>
            <a:r>
              <a:rPr sz="3400" spc="-45" dirty="0">
                <a:latin typeface="Calibri"/>
                <a:cs typeface="Calibri"/>
              </a:rPr>
              <a:t> </a:t>
            </a:r>
            <a:r>
              <a:rPr sz="3400" spc="-20" dirty="0">
                <a:latin typeface="Calibri"/>
                <a:cs typeface="Calibri"/>
              </a:rPr>
              <a:t>program)</a:t>
            </a:r>
            <a:r>
              <a:rPr sz="3400" spc="-10" dirty="0">
                <a:latin typeface="Calibri"/>
                <a:cs typeface="Calibri"/>
              </a:rPr>
              <a:t> </a:t>
            </a:r>
            <a:r>
              <a:rPr sz="3400" dirty="0">
                <a:latin typeface="Calibri"/>
                <a:cs typeface="Calibri"/>
              </a:rPr>
              <a:t>and</a:t>
            </a:r>
            <a:r>
              <a:rPr sz="3400" spc="-15" dirty="0">
                <a:latin typeface="Calibri"/>
                <a:cs typeface="Calibri"/>
              </a:rPr>
              <a:t> </a:t>
            </a:r>
            <a:r>
              <a:rPr sz="3400" spc="-10" dirty="0">
                <a:latin typeface="Calibri"/>
                <a:cs typeface="Calibri"/>
              </a:rPr>
              <a:t>gives</a:t>
            </a:r>
            <a:r>
              <a:rPr sz="3400" spc="-30" dirty="0">
                <a:latin typeface="Calibri"/>
                <a:cs typeface="Calibri"/>
              </a:rPr>
              <a:t> </a:t>
            </a:r>
            <a:r>
              <a:rPr sz="3400" dirty="0">
                <a:latin typeface="Calibri"/>
                <a:cs typeface="Calibri"/>
              </a:rPr>
              <a:t>the</a:t>
            </a:r>
            <a:r>
              <a:rPr sz="3400" spc="-20" dirty="0">
                <a:latin typeface="Calibri"/>
                <a:cs typeface="Calibri"/>
              </a:rPr>
              <a:t> </a:t>
            </a:r>
            <a:r>
              <a:rPr sz="3400" spc="-10" dirty="0">
                <a:latin typeface="Calibri"/>
                <a:cs typeface="Calibri"/>
              </a:rPr>
              <a:t>result </a:t>
            </a:r>
            <a:r>
              <a:rPr sz="3400" spc="-755" dirty="0">
                <a:latin typeface="Calibri"/>
                <a:cs typeface="Calibri"/>
              </a:rPr>
              <a:t> </a:t>
            </a:r>
            <a:r>
              <a:rPr sz="3400" spc="-10" dirty="0">
                <a:latin typeface="Calibri"/>
                <a:cs typeface="Calibri"/>
              </a:rPr>
              <a:t>(output)</a:t>
            </a:r>
            <a:r>
              <a:rPr sz="3400" spc="-20" dirty="0">
                <a:latin typeface="Calibri"/>
                <a:cs typeface="Calibri"/>
              </a:rPr>
              <a:t> </a:t>
            </a:r>
            <a:r>
              <a:rPr sz="3400" dirty="0">
                <a:latin typeface="Calibri"/>
                <a:cs typeface="Calibri"/>
              </a:rPr>
              <a:t>and</a:t>
            </a:r>
            <a:r>
              <a:rPr sz="3400" spc="-10" dirty="0">
                <a:latin typeface="Calibri"/>
                <a:cs typeface="Calibri"/>
              </a:rPr>
              <a:t> </a:t>
            </a:r>
            <a:r>
              <a:rPr sz="3400" spc="-25" dirty="0">
                <a:latin typeface="Calibri"/>
                <a:cs typeface="Calibri"/>
              </a:rPr>
              <a:t>saves</a:t>
            </a:r>
            <a:r>
              <a:rPr sz="3400" spc="-30" dirty="0">
                <a:latin typeface="Calibri"/>
                <a:cs typeface="Calibri"/>
              </a:rPr>
              <a:t> </a:t>
            </a:r>
            <a:r>
              <a:rPr sz="3400" spc="-5" dirty="0">
                <a:latin typeface="Calibri"/>
                <a:cs typeface="Calibri"/>
              </a:rPr>
              <a:t>output</a:t>
            </a:r>
            <a:r>
              <a:rPr sz="3400" spc="-20" dirty="0">
                <a:latin typeface="Calibri"/>
                <a:cs typeface="Calibri"/>
              </a:rPr>
              <a:t> </a:t>
            </a:r>
            <a:r>
              <a:rPr sz="3400" spc="-25" dirty="0">
                <a:latin typeface="Calibri"/>
                <a:cs typeface="Calibri"/>
              </a:rPr>
              <a:t>for</a:t>
            </a:r>
            <a:r>
              <a:rPr sz="3400" spc="-10" dirty="0">
                <a:latin typeface="Calibri"/>
                <a:cs typeface="Calibri"/>
              </a:rPr>
              <a:t> </a:t>
            </a:r>
            <a:r>
              <a:rPr sz="3400" spc="-5" dirty="0">
                <a:latin typeface="Calibri"/>
                <a:cs typeface="Calibri"/>
              </a:rPr>
              <a:t>the</a:t>
            </a:r>
            <a:r>
              <a:rPr sz="3400" dirty="0">
                <a:latin typeface="Calibri"/>
                <a:cs typeface="Calibri"/>
              </a:rPr>
              <a:t> </a:t>
            </a:r>
            <a:r>
              <a:rPr sz="3400" spc="-15" dirty="0">
                <a:latin typeface="Calibri"/>
                <a:cs typeface="Calibri"/>
              </a:rPr>
              <a:t>future</a:t>
            </a:r>
            <a:r>
              <a:rPr sz="3400" spc="10" dirty="0">
                <a:latin typeface="Calibri"/>
                <a:cs typeface="Calibri"/>
              </a:rPr>
              <a:t> </a:t>
            </a:r>
            <a:r>
              <a:rPr sz="3400" spc="-5" dirty="0">
                <a:latin typeface="Calibri"/>
                <a:cs typeface="Calibri"/>
              </a:rPr>
              <a:t>use.</a:t>
            </a:r>
            <a:endParaRPr sz="3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48001" y="589435"/>
            <a:ext cx="3891915" cy="5086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804"/>
              </a:lnSpc>
            </a:pPr>
            <a:r>
              <a:rPr sz="4000" b="1" spc="-5" dirty="0">
                <a:solidFill>
                  <a:srgbClr val="C50D5C"/>
                </a:solidFill>
                <a:latin typeface="Calibri"/>
                <a:cs typeface="Calibri"/>
              </a:rPr>
              <a:t>Compact</a:t>
            </a:r>
            <a:r>
              <a:rPr sz="4000" b="1" spc="-40" dirty="0">
                <a:solidFill>
                  <a:srgbClr val="C50D5C"/>
                </a:solidFill>
                <a:latin typeface="Calibri"/>
                <a:cs typeface="Calibri"/>
              </a:rPr>
              <a:t> </a:t>
            </a:r>
            <a:r>
              <a:rPr sz="4000" b="1" spc="-5" dirty="0">
                <a:solidFill>
                  <a:srgbClr val="C50D5C"/>
                </a:solidFill>
                <a:latin typeface="Calibri"/>
                <a:cs typeface="Calibri"/>
              </a:rPr>
              <a:t>Disk</a:t>
            </a:r>
            <a:r>
              <a:rPr sz="4000" b="1" spc="-25" dirty="0">
                <a:solidFill>
                  <a:srgbClr val="C50D5C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C50D5C"/>
                </a:solidFill>
                <a:latin typeface="Calibri"/>
                <a:cs typeface="Calibri"/>
              </a:rPr>
              <a:t>(CD)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333" y="1785873"/>
            <a:ext cx="9110980" cy="1571625"/>
          </a:xfrm>
          <a:custGeom>
            <a:avLst/>
            <a:gdLst/>
            <a:ahLst/>
            <a:cxnLst/>
            <a:rect l="l" t="t" r="r" b="b"/>
            <a:pathLst>
              <a:path w="9110980" h="1571625">
                <a:moveTo>
                  <a:pt x="9110726" y="0"/>
                </a:moveTo>
                <a:lnTo>
                  <a:pt x="0" y="0"/>
                </a:lnTo>
                <a:lnTo>
                  <a:pt x="0" y="1571625"/>
                </a:lnTo>
                <a:lnTo>
                  <a:pt x="9110726" y="1571625"/>
                </a:lnTo>
                <a:lnTo>
                  <a:pt x="9110726" y="0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9518" y="2111265"/>
            <a:ext cx="4544060" cy="101219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298450" indent="-286385">
              <a:lnSpc>
                <a:spcPct val="100000"/>
              </a:lnSpc>
              <a:spcBef>
                <a:spcPts val="520"/>
              </a:spcBef>
              <a:buFont typeface="Arial MT"/>
              <a:buChar char="–"/>
              <a:tabLst>
                <a:tab pos="298450" algn="l"/>
                <a:tab pos="299085" algn="l"/>
              </a:tabLst>
            </a:pPr>
            <a:r>
              <a:rPr sz="1800" spc="-5" dirty="0">
                <a:latin typeface="Calibri"/>
                <a:cs typeface="Calibri"/>
              </a:rPr>
              <a:t>(CD-ROM)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: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Compact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Disc-Read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Only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Memory</a:t>
            </a:r>
            <a:endParaRPr sz="1800">
              <a:latin typeface="Calibri"/>
              <a:cs typeface="Calibri"/>
            </a:endParaRPr>
          </a:p>
          <a:p>
            <a:pPr marL="298450" indent="-286385">
              <a:lnSpc>
                <a:spcPct val="100000"/>
              </a:lnSpc>
              <a:spcBef>
                <a:spcPts val="430"/>
              </a:spcBef>
              <a:buFont typeface="Arial MT"/>
              <a:buChar char="–"/>
              <a:tabLst>
                <a:tab pos="298450" algn="l"/>
                <a:tab pos="299085" algn="l"/>
              </a:tabLst>
            </a:pPr>
            <a:r>
              <a:rPr sz="1800" dirty="0">
                <a:latin typeface="Calibri"/>
                <a:cs typeface="Calibri"/>
              </a:rPr>
              <a:t>(CD-R)</a:t>
            </a:r>
            <a:endParaRPr sz="1800">
              <a:latin typeface="Calibri"/>
              <a:cs typeface="Calibri"/>
            </a:endParaRPr>
          </a:p>
          <a:p>
            <a:pPr marL="298450" indent="-286385">
              <a:lnSpc>
                <a:spcPct val="100000"/>
              </a:lnSpc>
              <a:spcBef>
                <a:spcPts val="434"/>
              </a:spcBef>
              <a:buFont typeface="Arial MT"/>
              <a:buChar char="–"/>
              <a:tabLst>
                <a:tab pos="298450" algn="l"/>
                <a:tab pos="299085" algn="l"/>
              </a:tabLst>
            </a:pPr>
            <a:r>
              <a:rPr sz="1800" spc="-5" dirty="0">
                <a:latin typeface="Calibri"/>
                <a:cs typeface="Calibri"/>
              </a:rPr>
              <a:t>(CD-RW)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500037"/>
            <a:ext cx="9144000" cy="3001010"/>
            <a:chOff x="0" y="500037"/>
            <a:chExt cx="9144000" cy="3001010"/>
          </a:xfrm>
        </p:grpSpPr>
        <p:sp>
          <p:nvSpPr>
            <p:cNvPr id="6" name="object 6"/>
            <p:cNvSpPr/>
            <p:nvPr/>
          </p:nvSpPr>
          <p:spPr>
            <a:xfrm>
              <a:off x="1500124" y="3143313"/>
              <a:ext cx="6143625" cy="357505"/>
            </a:xfrm>
            <a:custGeom>
              <a:avLst/>
              <a:gdLst/>
              <a:ahLst/>
              <a:cxnLst/>
              <a:rect l="l" t="t" r="r" b="b"/>
              <a:pathLst>
                <a:path w="6143625" h="357504">
                  <a:moveTo>
                    <a:pt x="6143625" y="0"/>
                  </a:moveTo>
                  <a:lnTo>
                    <a:pt x="0" y="0"/>
                  </a:lnTo>
                  <a:lnTo>
                    <a:pt x="0" y="357187"/>
                  </a:lnTo>
                  <a:lnTo>
                    <a:pt x="6143625" y="357187"/>
                  </a:lnTo>
                  <a:lnTo>
                    <a:pt x="6143625" y="0"/>
                  </a:lnTo>
                  <a:close/>
                </a:path>
              </a:pathLst>
            </a:custGeom>
            <a:solidFill>
              <a:srgbClr val="C5D9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0" y="500037"/>
              <a:ext cx="9144000" cy="954405"/>
            </a:xfrm>
            <a:custGeom>
              <a:avLst/>
              <a:gdLst/>
              <a:ahLst/>
              <a:cxnLst/>
              <a:rect l="l" t="t" r="r" b="b"/>
              <a:pathLst>
                <a:path w="9144000" h="954405">
                  <a:moveTo>
                    <a:pt x="9144000" y="0"/>
                  </a:moveTo>
                  <a:lnTo>
                    <a:pt x="0" y="0"/>
                  </a:lnTo>
                  <a:lnTo>
                    <a:pt x="0" y="954112"/>
                  </a:lnTo>
                  <a:lnTo>
                    <a:pt x="9144000" y="95411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B7DEE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861251" y="2437852"/>
            <a:ext cx="5109845" cy="1088390"/>
          </a:xfrm>
          <a:prstGeom prst="rect">
            <a:avLst/>
          </a:prstGeom>
        </p:spPr>
        <p:txBody>
          <a:bodyPr vert="horz" wrap="square" lIns="0" tIns="67945" rIns="0" bIns="0" rtlCol="0">
            <a:spAutoFit/>
          </a:bodyPr>
          <a:lstStyle/>
          <a:p>
            <a:pPr marL="20955">
              <a:lnSpc>
                <a:spcPct val="100000"/>
              </a:lnSpc>
              <a:spcBef>
                <a:spcPts val="535"/>
              </a:spcBef>
            </a:pPr>
            <a:r>
              <a:rPr sz="1800" dirty="0">
                <a:latin typeface="Calibri"/>
                <a:cs typeface="Calibri"/>
              </a:rPr>
              <a:t>: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Compact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Disc-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Recordable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ts val="2065"/>
              </a:lnSpc>
              <a:spcBef>
                <a:spcPts val="440"/>
              </a:spcBef>
            </a:pPr>
            <a:r>
              <a:rPr sz="1800" dirty="0">
                <a:latin typeface="Calibri"/>
                <a:cs typeface="Calibri"/>
              </a:rPr>
              <a:t>: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Compact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Disc-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Re-Writable</a:t>
            </a:r>
            <a:endParaRPr sz="1800">
              <a:latin typeface="Calibri"/>
              <a:cs typeface="Calibri"/>
            </a:endParaRPr>
          </a:p>
          <a:p>
            <a:pPr marL="327660">
              <a:lnSpc>
                <a:spcPts val="3265"/>
              </a:lnSpc>
            </a:pPr>
            <a:r>
              <a:rPr sz="28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DVD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(digital</a:t>
            </a:r>
            <a:r>
              <a:rPr sz="28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optical</a:t>
            </a:r>
            <a:r>
              <a:rPr sz="2800" b="1" u="heavy" spc="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storage)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399" y="1428686"/>
            <a:ext cx="9072880" cy="4544060"/>
          </a:xfrm>
          <a:custGeom>
            <a:avLst/>
            <a:gdLst/>
            <a:ahLst/>
            <a:cxnLst/>
            <a:rect l="l" t="t" r="r" b="b"/>
            <a:pathLst>
              <a:path w="9072880" h="4544060">
                <a:moveTo>
                  <a:pt x="7572349" y="0"/>
                </a:moveTo>
                <a:lnTo>
                  <a:pt x="1285849" y="0"/>
                </a:lnTo>
                <a:lnTo>
                  <a:pt x="1285849" y="357187"/>
                </a:lnTo>
                <a:lnTo>
                  <a:pt x="7572349" y="357187"/>
                </a:lnTo>
                <a:lnTo>
                  <a:pt x="7572349" y="0"/>
                </a:lnTo>
                <a:close/>
              </a:path>
              <a:path w="9072880" h="4544060">
                <a:moveTo>
                  <a:pt x="9072626" y="2071712"/>
                </a:moveTo>
                <a:lnTo>
                  <a:pt x="0" y="2071712"/>
                </a:lnTo>
                <a:lnTo>
                  <a:pt x="0" y="4543514"/>
                </a:lnTo>
                <a:lnTo>
                  <a:pt x="9072626" y="4543514"/>
                </a:lnTo>
                <a:lnTo>
                  <a:pt x="9072626" y="2071712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8739" y="518185"/>
            <a:ext cx="8939530" cy="16160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Optical</a:t>
            </a:r>
            <a:r>
              <a:rPr sz="20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disc: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storage</a:t>
            </a:r>
            <a:r>
              <a:rPr sz="1800" dirty="0">
                <a:latin typeface="Calibri"/>
                <a:cs typeface="Calibri"/>
              </a:rPr>
              <a:t> medium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from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which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read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which</a:t>
            </a:r>
            <a:r>
              <a:rPr sz="1800" spc="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it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is </a:t>
            </a:r>
            <a:r>
              <a:rPr sz="1800" spc="-10" dirty="0">
                <a:latin typeface="Calibri"/>
                <a:cs typeface="Calibri"/>
              </a:rPr>
              <a:t>written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by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lasers. </a:t>
            </a:r>
            <a:r>
              <a:rPr sz="1800" spc="-5" dirty="0">
                <a:latin typeface="Calibri"/>
                <a:cs typeface="Calibri"/>
              </a:rPr>
              <a:t> Optical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disks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can </a:t>
            </a:r>
            <a:r>
              <a:rPr sz="1800" spc="-15" dirty="0">
                <a:latin typeface="Calibri"/>
                <a:cs typeface="Calibri"/>
              </a:rPr>
              <a:t>store </a:t>
            </a:r>
            <a:r>
              <a:rPr sz="1800" dirty="0">
                <a:latin typeface="Calibri"/>
                <a:cs typeface="Calibri"/>
              </a:rPr>
              <a:t>much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more data—up to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6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gigabytes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(6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billion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bytes)—than most portable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magnetic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media,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such</a:t>
            </a:r>
            <a:r>
              <a:rPr sz="1800" dirty="0">
                <a:latin typeface="Calibri"/>
                <a:cs typeface="Calibri"/>
              </a:rPr>
              <a:t> as </a:t>
            </a:r>
            <a:r>
              <a:rPr sz="1800" spc="-5" dirty="0">
                <a:latin typeface="Calibri"/>
                <a:cs typeface="Calibri"/>
              </a:rPr>
              <a:t>floppies.</a:t>
            </a:r>
            <a:endParaRPr sz="1800">
              <a:latin typeface="Calibri"/>
              <a:cs typeface="Calibri"/>
            </a:endParaRPr>
          </a:p>
          <a:p>
            <a:pPr marR="86995" algn="ctr">
              <a:lnSpc>
                <a:spcPts val="3265"/>
              </a:lnSpc>
            </a:pP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CD</a:t>
            </a:r>
            <a:r>
              <a:rPr sz="28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(Compact</a:t>
            </a:r>
            <a:r>
              <a:rPr sz="28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Discs-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Optical</a:t>
            </a:r>
            <a:r>
              <a:rPr sz="2800" b="1" u="heavy" spc="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storage)</a:t>
            </a:r>
            <a:endParaRPr sz="2800">
              <a:latin typeface="Calibri"/>
              <a:cs typeface="Calibri"/>
            </a:endParaRPr>
          </a:p>
          <a:p>
            <a:pPr marL="389255" indent="-343535">
              <a:lnSpc>
                <a:spcPct val="100000"/>
              </a:lnSpc>
              <a:spcBef>
                <a:spcPts val="140"/>
              </a:spcBef>
              <a:buFont typeface="Arial MT"/>
              <a:buChar char="•"/>
              <a:tabLst>
                <a:tab pos="388620" algn="l"/>
                <a:tab pos="389255" algn="l"/>
              </a:tabLst>
            </a:pPr>
            <a:r>
              <a:rPr sz="2000" b="1" spc="-10" dirty="0">
                <a:latin typeface="Calibri"/>
                <a:cs typeface="Calibri"/>
              </a:rPr>
              <a:t>Compact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Disc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(CD)</a:t>
            </a:r>
            <a:r>
              <a:rPr sz="2000" spc="-5" dirty="0">
                <a:latin typeface="Calibri"/>
                <a:cs typeface="Calibri"/>
              </a:rPr>
              <a:t>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digital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optical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disc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data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storage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format.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398627" y="0"/>
            <a:ext cx="83432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u="heavy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ii)</a:t>
            </a:r>
            <a:r>
              <a:rPr sz="3600" u="heavy" spc="-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 </a:t>
            </a:r>
            <a:r>
              <a:rPr sz="3600" u="heavy" spc="-1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OPTICAL</a:t>
            </a:r>
            <a:r>
              <a:rPr sz="3600" u="heavy" spc="2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 </a:t>
            </a:r>
            <a:r>
              <a:rPr sz="3600" u="heavy" spc="-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DISC</a:t>
            </a:r>
            <a:r>
              <a:rPr sz="3600" u="heavy" spc="-15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 </a:t>
            </a:r>
            <a:r>
              <a:rPr sz="3600" u="heavy" spc="-1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DEVICE</a:t>
            </a:r>
            <a:r>
              <a:rPr sz="3600" u="heavy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 </a:t>
            </a:r>
            <a:r>
              <a:rPr sz="3600" u="heavy" spc="-1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/OPTICAL</a:t>
            </a:r>
            <a:r>
              <a:rPr sz="3600" u="heavy" spc="2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 </a:t>
            </a:r>
            <a:r>
              <a:rPr sz="3600" u="heavy" spc="-30" dirty="0">
                <a:solidFill>
                  <a:srgbClr val="C50D5C"/>
                </a:solidFill>
                <a:uFill>
                  <a:solidFill>
                    <a:srgbClr val="C50D5C"/>
                  </a:solidFill>
                </a:uFill>
              </a:rPr>
              <a:t>STORAGE</a:t>
            </a:r>
            <a:endParaRPr sz="3600"/>
          </a:p>
        </p:txBody>
      </p:sp>
      <p:sp>
        <p:nvSpPr>
          <p:cNvPr id="12" name="object 12"/>
          <p:cNvSpPr/>
          <p:nvPr/>
        </p:nvSpPr>
        <p:spPr>
          <a:xfrm>
            <a:off x="214287" y="5857912"/>
            <a:ext cx="8930005" cy="1000125"/>
          </a:xfrm>
          <a:custGeom>
            <a:avLst/>
            <a:gdLst/>
            <a:ahLst/>
            <a:cxnLst/>
            <a:rect l="l" t="t" r="r" b="b"/>
            <a:pathLst>
              <a:path w="8930005" h="1000125">
                <a:moveTo>
                  <a:pt x="8929751" y="353783"/>
                </a:moveTo>
                <a:lnTo>
                  <a:pt x="7358215" y="353783"/>
                </a:lnTo>
                <a:lnTo>
                  <a:pt x="7358215" y="0"/>
                </a:lnTo>
                <a:lnTo>
                  <a:pt x="1585683" y="0"/>
                </a:lnTo>
                <a:lnTo>
                  <a:pt x="1585683" y="353783"/>
                </a:lnTo>
                <a:lnTo>
                  <a:pt x="0" y="353783"/>
                </a:lnTo>
                <a:lnTo>
                  <a:pt x="0" y="1000099"/>
                </a:lnTo>
                <a:lnTo>
                  <a:pt x="8929751" y="1000099"/>
                </a:lnTo>
                <a:lnTo>
                  <a:pt x="8929751" y="353783"/>
                </a:lnTo>
                <a:close/>
              </a:path>
            </a:pathLst>
          </a:custGeom>
          <a:solidFill>
            <a:srgbClr val="C5D9F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50088" y="3519309"/>
            <a:ext cx="8761730" cy="3287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18415">
              <a:lnSpc>
                <a:spcPct val="100000"/>
              </a:lnSpc>
              <a:spcBef>
                <a:spcPts val="105"/>
              </a:spcBef>
            </a:pPr>
            <a:r>
              <a:rPr sz="1800" b="1" spc="-10" dirty="0">
                <a:latin typeface="Calibri"/>
                <a:cs typeface="Calibri"/>
              </a:rPr>
              <a:t>DVD </a:t>
            </a:r>
            <a:r>
              <a:rPr sz="1800" dirty="0">
                <a:latin typeface="Calibri"/>
                <a:cs typeface="Calibri"/>
              </a:rPr>
              <a:t>is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digital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optical disc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storage </a:t>
            </a:r>
            <a:r>
              <a:rPr sz="1800" spc="-10" dirty="0">
                <a:latin typeface="Calibri"/>
                <a:cs typeface="Calibri"/>
              </a:rPr>
              <a:t>format,</a:t>
            </a:r>
            <a:r>
              <a:rPr sz="1800" spc="-15" dirty="0">
                <a:latin typeface="Calibri"/>
                <a:cs typeface="Calibri"/>
              </a:rPr>
              <a:t> invented</a:t>
            </a:r>
            <a:r>
              <a:rPr sz="1800" spc="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and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developed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by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Moserbaer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,Philips, </a:t>
            </a:r>
            <a:r>
              <a:rPr sz="1800" spc="-395" dirty="0">
                <a:latin typeface="Calibri"/>
                <a:cs typeface="Calibri"/>
              </a:rPr>
              <a:t> </a:t>
            </a:r>
            <a:r>
              <a:rPr sz="1800" spc="-35" dirty="0">
                <a:latin typeface="Calibri"/>
                <a:cs typeface="Calibri"/>
              </a:rPr>
              <a:t>Sony,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25" dirty="0">
                <a:latin typeface="Calibri"/>
                <a:cs typeface="Calibri"/>
              </a:rPr>
              <a:t>Toshiba,</a:t>
            </a:r>
            <a:r>
              <a:rPr sz="1800" spc="-5" dirty="0">
                <a:latin typeface="Calibri"/>
                <a:cs typeface="Calibri"/>
              </a:rPr>
              <a:t> and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Panasonic </a:t>
            </a:r>
            <a:r>
              <a:rPr sz="1800" dirty="0">
                <a:latin typeface="Calibri"/>
                <a:cs typeface="Calibri"/>
              </a:rPr>
              <a:t>in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1995.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DVDs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offer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higher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storage </a:t>
            </a:r>
            <a:r>
              <a:rPr sz="1800" dirty="0">
                <a:latin typeface="Calibri"/>
                <a:cs typeface="Calibri"/>
              </a:rPr>
              <a:t>capacity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than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CDs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while 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having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same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dimensions.</a:t>
            </a:r>
            <a:endParaRPr sz="1800">
              <a:latin typeface="Calibri"/>
              <a:cs typeface="Calibri"/>
            </a:endParaRPr>
          </a:p>
          <a:p>
            <a:pPr marL="469900" indent="-457834">
              <a:lnSpc>
                <a:spcPct val="100000"/>
              </a:lnSpc>
              <a:spcBef>
                <a:spcPts val="425"/>
              </a:spcBef>
              <a:buAutoNum type="arabicParenR"/>
              <a:tabLst>
                <a:tab pos="469900" algn="l"/>
                <a:tab pos="470534" algn="l"/>
              </a:tabLst>
            </a:pP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DVD-ROM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Pre-recorded DVDs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are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known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as </a:t>
            </a:r>
            <a:r>
              <a:rPr sz="1800" b="1" dirty="0">
                <a:latin typeface="Calibri"/>
                <a:cs typeface="Calibri"/>
              </a:rPr>
              <a:t>Digital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Video</a:t>
            </a:r>
            <a:r>
              <a:rPr sz="1800" b="1" spc="-3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Disc-Read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Only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Memory</a:t>
            </a:r>
            <a:r>
              <a:rPr sz="1800" dirty="0">
                <a:latin typeface="Calibri"/>
                <a:cs typeface="Calibri"/>
              </a:rPr>
              <a:t>,</a:t>
            </a:r>
            <a:endParaRPr sz="18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because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only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read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not </a:t>
            </a:r>
            <a:r>
              <a:rPr sz="1800" spc="-10" dirty="0">
                <a:latin typeface="Calibri"/>
                <a:cs typeface="Calibri"/>
              </a:rPr>
              <a:t>written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or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erased.</a:t>
            </a:r>
            <a:endParaRPr sz="1800">
              <a:latin typeface="Calibri"/>
              <a:cs typeface="Calibri"/>
            </a:endParaRPr>
          </a:p>
          <a:p>
            <a:pPr marL="469900" marR="5080" indent="-457834">
              <a:lnSpc>
                <a:spcPct val="100000"/>
              </a:lnSpc>
              <a:spcBef>
                <a:spcPts val="439"/>
              </a:spcBef>
              <a:buAutoNum type="arabicParenR" startAt="2"/>
              <a:tabLst>
                <a:tab pos="469900" algn="l"/>
                <a:tab pos="470534" algn="l"/>
              </a:tabLst>
            </a:pP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DVD-R</a:t>
            </a:r>
            <a:r>
              <a:rPr sz="18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DVD+R</a:t>
            </a:r>
            <a:r>
              <a:rPr sz="1800" b="1" spc="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Blank</a:t>
            </a:r>
            <a:r>
              <a:rPr sz="1800" spc="-10" dirty="0">
                <a:latin typeface="Calibri"/>
                <a:cs typeface="Calibri"/>
              </a:rPr>
              <a:t> recordable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DVD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discs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(DVD-R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and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DVD+R)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can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recorded</a:t>
            </a:r>
            <a:r>
              <a:rPr sz="1800" spc="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once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using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10" dirty="0">
                <a:latin typeface="Calibri"/>
                <a:cs typeface="Calibri"/>
              </a:rPr>
              <a:t>DVD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recorder </a:t>
            </a:r>
            <a:r>
              <a:rPr sz="1800" spc="-5" dirty="0">
                <a:latin typeface="Calibri"/>
                <a:cs typeface="Calibri"/>
              </a:rPr>
              <a:t>and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then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function</a:t>
            </a:r>
            <a:r>
              <a:rPr sz="1800" dirty="0">
                <a:latin typeface="Calibri"/>
                <a:cs typeface="Calibri"/>
              </a:rPr>
              <a:t> as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 </a:t>
            </a:r>
            <a:r>
              <a:rPr sz="1800" spc="-5" dirty="0">
                <a:latin typeface="Calibri"/>
                <a:cs typeface="Calibri"/>
              </a:rPr>
              <a:t>DVD-ROM.</a:t>
            </a:r>
            <a:endParaRPr sz="1800">
              <a:latin typeface="Calibri"/>
              <a:cs typeface="Calibri"/>
            </a:endParaRPr>
          </a:p>
          <a:p>
            <a:pPr marL="469900" indent="-457834">
              <a:lnSpc>
                <a:spcPts val="2120"/>
              </a:lnSpc>
              <a:spcBef>
                <a:spcPts val="434"/>
              </a:spcBef>
              <a:buAutoNum type="arabicParenR" startAt="2"/>
              <a:tabLst>
                <a:tab pos="469900" algn="l"/>
                <a:tab pos="470534" algn="l"/>
              </a:tabLst>
            </a:pPr>
            <a:r>
              <a:rPr sz="18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DVD-RW,</a:t>
            </a:r>
            <a:r>
              <a:rPr sz="18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DV</a:t>
            </a:r>
            <a:r>
              <a:rPr sz="1800" b="1" spc="-10" dirty="0">
                <a:latin typeface="Calibri"/>
                <a:cs typeface="Calibri"/>
              </a:rPr>
              <a:t>D+RW</a:t>
            </a:r>
            <a:r>
              <a:rPr sz="1800" b="1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,</a:t>
            </a:r>
            <a:r>
              <a:rPr sz="1800" b="1" spc="-5" dirty="0">
                <a:latin typeface="Calibri"/>
                <a:cs typeface="Calibri"/>
              </a:rPr>
              <a:t>DVD-RAM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be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recorded</a:t>
            </a:r>
            <a:r>
              <a:rPr sz="1800" spc="-5" dirty="0">
                <a:latin typeface="Calibri"/>
                <a:cs typeface="Calibri"/>
              </a:rPr>
              <a:t> and</a:t>
            </a:r>
            <a:r>
              <a:rPr sz="1800" spc="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erased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multiple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times.</a:t>
            </a:r>
            <a:endParaRPr sz="1800">
              <a:latin typeface="Calibri"/>
              <a:cs typeface="Calibri"/>
            </a:endParaRPr>
          </a:p>
          <a:p>
            <a:pPr marL="253365" algn="ctr">
              <a:lnSpc>
                <a:spcPts val="3065"/>
              </a:lnSpc>
            </a:pPr>
            <a:r>
              <a:rPr sz="28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BLUE</a:t>
            </a:r>
            <a:r>
              <a:rPr sz="28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8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RAY</a:t>
            </a:r>
            <a:r>
              <a:rPr sz="2800" b="1" u="heavy" spc="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DISCS</a:t>
            </a:r>
            <a:r>
              <a:rPr sz="2800" b="1" u="heavy" spc="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(Digital</a:t>
            </a:r>
            <a:r>
              <a:rPr sz="2800" b="1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Optical</a:t>
            </a:r>
            <a:r>
              <a:rPr sz="2800" b="1" u="heavy" spc="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8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Discs)</a:t>
            </a:r>
            <a:endParaRPr sz="2800">
              <a:latin typeface="Calibri"/>
              <a:cs typeface="Calibri"/>
            </a:endParaRPr>
          </a:p>
          <a:p>
            <a:pPr marL="155575">
              <a:lnSpc>
                <a:spcPts val="1905"/>
              </a:lnSpc>
            </a:pPr>
            <a:r>
              <a:rPr sz="1800" spc="-5" dirty="0">
                <a:latin typeface="Calibri"/>
                <a:cs typeface="Calibri"/>
              </a:rPr>
              <a:t>They can </a:t>
            </a:r>
            <a:r>
              <a:rPr sz="1800" spc="-15" dirty="0">
                <a:latin typeface="Calibri"/>
                <a:cs typeface="Calibri"/>
              </a:rPr>
              <a:t>store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data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on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both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sides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the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disc.</a:t>
            </a:r>
            <a:r>
              <a:rPr sz="1800" spc="3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-10" dirty="0">
                <a:latin typeface="Calibri"/>
                <a:cs typeface="Calibri"/>
              </a:rPr>
              <a:t> single-layer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disc</a:t>
            </a:r>
            <a:r>
              <a:rPr sz="1800" b="1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can </a:t>
            </a:r>
            <a:r>
              <a:rPr sz="1800" dirty="0">
                <a:latin typeface="Calibri"/>
                <a:cs typeface="Calibri"/>
              </a:rPr>
              <a:t>hold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25GB.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</a:t>
            </a:r>
            <a:r>
              <a:rPr sz="1800" spc="1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dual-</a:t>
            </a:r>
            <a:endParaRPr sz="1800">
              <a:latin typeface="Calibri"/>
              <a:cs typeface="Calibri"/>
            </a:endParaRPr>
          </a:p>
          <a:p>
            <a:pPr marL="155575">
              <a:lnSpc>
                <a:spcPct val="100000"/>
              </a:lnSpc>
              <a:spcBef>
                <a:spcPts val="5"/>
              </a:spcBef>
            </a:pPr>
            <a:r>
              <a:rPr sz="1800" spc="-15" dirty="0">
                <a:latin typeface="Calibri"/>
                <a:cs typeface="Calibri"/>
              </a:rPr>
              <a:t>layer </a:t>
            </a:r>
            <a:r>
              <a:rPr sz="1800" b="1" dirty="0">
                <a:latin typeface="Calibri"/>
                <a:cs typeface="Calibri"/>
              </a:rPr>
              <a:t>disc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can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hold</a:t>
            </a:r>
            <a:r>
              <a:rPr sz="1800" spc="5" dirty="0">
                <a:latin typeface="Calibri"/>
                <a:cs typeface="Calibri"/>
              </a:rPr>
              <a:t> 50GB.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Ultra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HD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BluRay</a:t>
            </a:r>
            <a:r>
              <a:rPr sz="1800" spc="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Disc</a:t>
            </a:r>
            <a:r>
              <a:rPr sz="180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can </a:t>
            </a:r>
            <a:r>
              <a:rPr sz="1800" spc="-15" dirty="0">
                <a:latin typeface="Calibri"/>
                <a:cs typeface="Calibri"/>
              </a:rPr>
              <a:t>store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almost</a:t>
            </a:r>
            <a:r>
              <a:rPr sz="1800" spc="-10" dirty="0">
                <a:latin typeface="Calibri"/>
                <a:cs typeface="Calibri"/>
              </a:rPr>
              <a:t> </a:t>
            </a:r>
            <a:r>
              <a:rPr sz="1800" spc="5" dirty="0">
                <a:latin typeface="Calibri"/>
                <a:cs typeface="Calibri"/>
              </a:rPr>
              <a:t>100GB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of</a:t>
            </a:r>
            <a:r>
              <a:rPr sz="1800" spc="-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data.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3322954"/>
            <a:chOff x="0" y="0"/>
            <a:chExt cx="9144000" cy="332295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785748"/>
              <a:ext cx="3214718" cy="2286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214623" y="642873"/>
              <a:ext cx="3000375" cy="267970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0" y="0"/>
              <a:ext cx="9144000" cy="786130"/>
            </a:xfrm>
            <a:custGeom>
              <a:avLst/>
              <a:gdLst/>
              <a:ahLst/>
              <a:cxnLst/>
              <a:rect l="l" t="t" r="r" b="b"/>
              <a:pathLst>
                <a:path w="9144000" h="786130">
                  <a:moveTo>
                    <a:pt x="0" y="785749"/>
                  </a:moveTo>
                  <a:lnTo>
                    <a:pt x="9144000" y="785749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785749"/>
                  </a:lnTo>
                  <a:close/>
                </a:path>
              </a:pathLst>
            </a:custGeom>
            <a:solidFill>
              <a:srgbClr val="C3D5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02857" y="110870"/>
            <a:ext cx="870013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5" dirty="0"/>
              <a:t>III)</a:t>
            </a:r>
            <a:r>
              <a:rPr sz="3200" spc="-20" dirty="0"/>
              <a:t> </a:t>
            </a:r>
            <a:r>
              <a:rPr sz="3200" spc="-10" dirty="0"/>
              <a:t>Magnetic</a:t>
            </a:r>
            <a:r>
              <a:rPr sz="3200" spc="10" dirty="0"/>
              <a:t> </a:t>
            </a:r>
            <a:r>
              <a:rPr sz="3200" spc="-5" dirty="0"/>
              <a:t>Media: </a:t>
            </a:r>
            <a:r>
              <a:rPr sz="3200" dirty="0"/>
              <a:t>HARD</a:t>
            </a:r>
            <a:r>
              <a:rPr sz="3200" spc="-5" dirty="0"/>
              <a:t> DISK</a:t>
            </a:r>
            <a:r>
              <a:rPr sz="3200" spc="-15" dirty="0"/>
              <a:t> </a:t>
            </a:r>
            <a:r>
              <a:rPr sz="3200" spc="-5" dirty="0"/>
              <a:t>(Secondary</a:t>
            </a:r>
            <a:r>
              <a:rPr sz="3200" spc="15" dirty="0"/>
              <a:t> </a:t>
            </a:r>
            <a:r>
              <a:rPr sz="3200" spc="-10" dirty="0"/>
              <a:t>Device)</a:t>
            </a:r>
            <a:endParaRPr sz="3200"/>
          </a:p>
        </p:txBody>
      </p:sp>
      <p:grpSp>
        <p:nvGrpSpPr>
          <p:cNvPr id="7" name="object 7"/>
          <p:cNvGrpSpPr/>
          <p:nvPr/>
        </p:nvGrpSpPr>
        <p:grpSpPr>
          <a:xfrm>
            <a:off x="71405" y="1964332"/>
            <a:ext cx="9072880" cy="4893945"/>
            <a:chOff x="71405" y="1964332"/>
            <a:chExt cx="9072880" cy="489394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1405" y="3357585"/>
              <a:ext cx="5572125" cy="3429000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857875" y="1964332"/>
              <a:ext cx="3286125" cy="4893945"/>
            </a:xfrm>
            <a:custGeom>
              <a:avLst/>
              <a:gdLst/>
              <a:ahLst/>
              <a:cxnLst/>
              <a:rect l="l" t="t" r="r" b="b"/>
              <a:pathLst>
                <a:path w="3286125" h="4893945">
                  <a:moveTo>
                    <a:pt x="3286125" y="0"/>
                  </a:moveTo>
                  <a:lnTo>
                    <a:pt x="0" y="0"/>
                  </a:lnTo>
                  <a:lnTo>
                    <a:pt x="0" y="4893691"/>
                  </a:lnTo>
                  <a:lnTo>
                    <a:pt x="3286125" y="4893691"/>
                  </a:lnTo>
                  <a:lnTo>
                    <a:pt x="3286125" y="0"/>
                  </a:lnTo>
                  <a:close/>
                </a:path>
              </a:pathLst>
            </a:custGeom>
            <a:solidFill>
              <a:srgbClr val="FCEA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5937758" y="1978266"/>
            <a:ext cx="3117215" cy="47815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69570">
              <a:lnSpc>
                <a:spcPct val="100000"/>
              </a:lnSpc>
              <a:spcBef>
                <a:spcPts val="95"/>
              </a:spcBef>
            </a:pPr>
            <a:r>
              <a:rPr sz="2400" spc="-15" dirty="0">
                <a:latin typeface="Calibri"/>
                <a:cs typeface="Calibri"/>
              </a:rPr>
              <a:t>Each </a:t>
            </a:r>
            <a:r>
              <a:rPr sz="2400" spc="-10" dirty="0">
                <a:latin typeface="Calibri"/>
                <a:cs typeface="Calibri"/>
              </a:rPr>
              <a:t>disk </a:t>
            </a:r>
            <a:r>
              <a:rPr sz="2400" spc="-15" dirty="0">
                <a:latin typeface="Calibri"/>
                <a:cs typeface="Calibri"/>
              </a:rPr>
              <a:t>consists </a:t>
            </a:r>
            <a:r>
              <a:rPr sz="2400" spc="-10" dirty="0">
                <a:latin typeface="Calibri"/>
                <a:cs typeface="Calibri"/>
              </a:rPr>
              <a:t>of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platters,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rings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each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side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of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each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platter 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called </a:t>
            </a:r>
            <a:r>
              <a:rPr sz="2400" b="1" spc="-20" dirty="0">
                <a:latin typeface="Calibri"/>
                <a:cs typeface="Calibri"/>
              </a:rPr>
              <a:t>tracks</a:t>
            </a:r>
            <a:r>
              <a:rPr sz="2400" spc="-20" dirty="0">
                <a:latin typeface="Calibri"/>
                <a:cs typeface="Calibri"/>
              </a:rPr>
              <a:t>,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sections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within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5" dirty="0">
                <a:latin typeface="Calibri"/>
                <a:cs typeface="Calibri"/>
              </a:rPr>
              <a:t>each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track</a:t>
            </a:r>
            <a:r>
              <a:rPr sz="2400" b="1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called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sectors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. A </a:t>
            </a:r>
            <a:r>
              <a:rPr sz="2400" b="1" spc="-10" dirty="0">
                <a:latin typeface="Calibri"/>
                <a:cs typeface="Calibri"/>
              </a:rPr>
              <a:t>sector </a:t>
            </a:r>
            <a:r>
              <a:rPr sz="2400" spc="-5" dirty="0">
                <a:latin typeface="Calibri"/>
                <a:cs typeface="Calibri"/>
              </a:rPr>
              <a:t>is the </a:t>
            </a:r>
            <a:r>
              <a:rPr sz="2400" spc="-10" dirty="0">
                <a:latin typeface="Calibri"/>
                <a:cs typeface="Calibri"/>
              </a:rPr>
              <a:t>smallest 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physical </a:t>
            </a:r>
            <a:r>
              <a:rPr sz="2400" spc="-25" dirty="0">
                <a:latin typeface="Calibri"/>
                <a:cs typeface="Calibri"/>
              </a:rPr>
              <a:t>storage</a:t>
            </a:r>
            <a:r>
              <a:rPr sz="2400" spc="49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unit </a:t>
            </a:r>
            <a:r>
              <a:rPr sz="2400" spc="-10" dirty="0">
                <a:latin typeface="Calibri"/>
                <a:cs typeface="Calibri"/>
              </a:rPr>
              <a:t>on </a:t>
            </a:r>
            <a:r>
              <a:rPr sz="2400" spc="-5" dirty="0">
                <a:latin typeface="Calibri"/>
                <a:cs typeface="Calibri"/>
              </a:rPr>
              <a:t> a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disk,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almost</a:t>
            </a:r>
            <a:r>
              <a:rPr sz="2400" spc="52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always 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512 </a:t>
            </a:r>
            <a:r>
              <a:rPr sz="2400" spc="-10" dirty="0">
                <a:latin typeface="Calibri"/>
                <a:cs typeface="Calibri"/>
              </a:rPr>
              <a:t>bytes </a:t>
            </a:r>
            <a:r>
              <a:rPr sz="2400" spc="-5" dirty="0">
                <a:latin typeface="Calibri"/>
                <a:cs typeface="Calibri"/>
              </a:rPr>
              <a:t>in </a:t>
            </a:r>
            <a:r>
              <a:rPr sz="2400" spc="-20" dirty="0">
                <a:latin typeface="Calibri"/>
                <a:cs typeface="Calibri"/>
              </a:rPr>
              <a:t>size for </a:t>
            </a:r>
            <a:r>
              <a:rPr sz="2400" b="1" spc="-10" dirty="0">
                <a:latin typeface="Calibri"/>
                <a:cs typeface="Calibri"/>
              </a:rPr>
              <a:t>hard </a:t>
            </a:r>
            <a:r>
              <a:rPr sz="2400" b="1" spc="-53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disk </a:t>
            </a:r>
            <a:r>
              <a:rPr sz="2400" spc="-10" dirty="0">
                <a:latin typeface="Calibri"/>
                <a:cs typeface="Calibri"/>
              </a:rPr>
              <a:t>drives (HDDs) and </a:t>
            </a:r>
            <a:r>
              <a:rPr sz="2400" spc="-5" dirty="0">
                <a:latin typeface="Calibri"/>
                <a:cs typeface="Calibri"/>
              </a:rPr>
              <a:t> 2048 </a:t>
            </a:r>
            <a:r>
              <a:rPr sz="2400" spc="-10" dirty="0">
                <a:latin typeface="Calibri"/>
                <a:cs typeface="Calibri"/>
              </a:rPr>
              <a:t>bytes </a:t>
            </a:r>
            <a:r>
              <a:rPr sz="2400" spc="-20" dirty="0">
                <a:latin typeface="Calibri"/>
                <a:cs typeface="Calibri"/>
              </a:rPr>
              <a:t>for </a:t>
            </a:r>
            <a:r>
              <a:rPr sz="2400" spc="-10" dirty="0">
                <a:latin typeface="Calibri"/>
                <a:cs typeface="Calibri"/>
              </a:rPr>
              <a:t>CD-ROMs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spc="-15" dirty="0">
                <a:latin typeface="Calibri"/>
                <a:cs typeface="Calibri"/>
              </a:rPr>
              <a:t> DVD-ROMs.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5539" y="3196105"/>
            <a:ext cx="8864854" cy="3582299"/>
          </a:xfrm>
          <a:prstGeom prst="rect">
            <a:avLst/>
          </a:prstGeom>
        </p:spPr>
      </p:pic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207937" y="3214687"/>
          <a:ext cx="8787130" cy="350519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71625"/>
                <a:gridCol w="7215505"/>
              </a:tblGrid>
              <a:tr h="579056">
                <a:tc gridSpan="2"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2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THE</a:t>
                      </a:r>
                      <a:r>
                        <a:rPr sz="3200" b="1" spc="-1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3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SYSTEM</a:t>
                      </a:r>
                      <a:r>
                        <a:rPr sz="32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3200" b="1" spc="-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BUS</a:t>
                      </a:r>
                      <a:endParaRPr sz="3200">
                        <a:latin typeface="Calibri"/>
                        <a:cs typeface="Calibri"/>
                      </a:endParaRPr>
                    </a:p>
                  </a:txBody>
                  <a:tcPr marL="0" marR="0" marT="20955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4AACC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</a:tr>
              <a:tr h="45720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60" dirty="0">
                          <a:latin typeface="Calibri"/>
                          <a:cs typeface="Calibri"/>
                        </a:rPr>
                        <a:t>D</a:t>
                      </a:r>
                      <a:r>
                        <a:rPr sz="2400" b="1" spc="-190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spc="-185" dirty="0">
                          <a:latin typeface="Calibri"/>
                          <a:cs typeface="Calibri"/>
                        </a:rPr>
                        <a:t>T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BUS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46AAC5"/>
                      </a:solidFill>
                      <a:prstDash val="solid"/>
                    </a:lnB>
                    <a:solidFill>
                      <a:srgbClr val="B6DD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It is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 the</a:t>
                      </a:r>
                      <a:r>
                        <a:rPr sz="24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data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carrying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system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bus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46AAC5"/>
                      </a:solidFill>
                      <a:prstDash val="solid"/>
                    </a:lnB>
                    <a:solidFill>
                      <a:srgbClr val="B6DDE7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91440" marR="25400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20" dirty="0">
                          <a:latin typeface="Calibri"/>
                          <a:cs typeface="Calibri"/>
                        </a:rPr>
                        <a:t>C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ONT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R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OL  BUS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T w="12700">
                      <a:solidFill>
                        <a:srgbClr val="46AAC5"/>
                      </a:solidFill>
                      <a:prstDash val="solid"/>
                    </a:lnT>
                    <a:lnB w="12700">
                      <a:solidFill>
                        <a:srgbClr val="46AAC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514350">
                        <a:lnSpc>
                          <a:spcPct val="100000"/>
                        </a:lnSpc>
                        <a:spcBef>
                          <a:spcPts val="210"/>
                        </a:spcBef>
                        <a:tabLst>
                          <a:tab pos="4667250" algn="l"/>
                        </a:tabLst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is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400" b="1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control</a:t>
                      </a:r>
                      <a:r>
                        <a:rPr sz="24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instruction</a:t>
                      </a:r>
                      <a:r>
                        <a:rPr sz="24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carrying	part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system </a:t>
                      </a:r>
                      <a:r>
                        <a:rPr sz="2400" b="1" spc="-5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bus.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T w="12700">
                      <a:solidFill>
                        <a:srgbClr val="46AAC5"/>
                      </a:solidFill>
                      <a:prstDash val="solid"/>
                    </a:lnT>
                    <a:lnB w="12700">
                      <a:solidFill>
                        <a:srgbClr val="46AAC5"/>
                      </a:solidFill>
                      <a:prstDash val="solid"/>
                    </a:lnB>
                  </a:tcPr>
                </a:tc>
              </a:tr>
              <a:tr h="823023">
                <a:tc>
                  <a:txBody>
                    <a:bodyPr/>
                    <a:lstStyle/>
                    <a:p>
                      <a:pPr marL="91440" marR="29972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dirty="0">
                          <a:latin typeface="Calibri"/>
                          <a:cs typeface="Calibri"/>
                        </a:rPr>
                        <a:t>ADDR</a:t>
                      </a:r>
                      <a:r>
                        <a:rPr sz="2400" b="1" spc="-30" dirty="0">
                          <a:latin typeface="Calibri"/>
                          <a:cs typeface="Calibri"/>
                        </a:rPr>
                        <a:t>E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SS 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BUS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T w="12700">
                      <a:solidFill>
                        <a:srgbClr val="46AAC5"/>
                      </a:solidFill>
                      <a:prstDash val="solid"/>
                    </a:lnT>
                    <a:lnB w="12700">
                      <a:solidFill>
                        <a:srgbClr val="46AAC5"/>
                      </a:solidFill>
                      <a:prstDash val="solid"/>
                    </a:lnB>
                    <a:solidFill>
                      <a:srgbClr val="B6DDE7"/>
                    </a:solidFill>
                  </a:tcPr>
                </a:tc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is the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memory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address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carrying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part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of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a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5" dirty="0">
                          <a:latin typeface="Calibri"/>
                          <a:cs typeface="Calibri"/>
                        </a:rPr>
                        <a:t>system</a:t>
                      </a:r>
                      <a:r>
                        <a:rPr sz="2400" b="1" spc="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bus.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T w="12700">
                      <a:solidFill>
                        <a:srgbClr val="46AAC5"/>
                      </a:solidFill>
                      <a:prstDash val="solid"/>
                    </a:lnT>
                    <a:lnB w="12700">
                      <a:solidFill>
                        <a:srgbClr val="46AAC5"/>
                      </a:solidFill>
                      <a:prstDash val="solid"/>
                    </a:lnB>
                    <a:solidFill>
                      <a:srgbClr val="B6DDE7"/>
                    </a:solidFill>
                  </a:tcPr>
                </a:tc>
              </a:tr>
              <a:tr h="8229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I/O</a:t>
                      </a:r>
                      <a:r>
                        <a:rPr sz="2400" b="1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BUS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T w="12700">
                      <a:solidFill>
                        <a:srgbClr val="46AAC5"/>
                      </a:solidFill>
                      <a:prstDash val="solid"/>
                    </a:lnT>
                    <a:lnB w="12700">
                      <a:solidFill>
                        <a:srgbClr val="46AAC5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1440" marR="874394">
                        <a:lnSpc>
                          <a:spcPct val="100000"/>
                        </a:lnSpc>
                        <a:spcBef>
                          <a:spcPts val="210"/>
                        </a:spcBef>
                      </a:pPr>
                      <a:r>
                        <a:rPr sz="2400" b="1" spc="-5" dirty="0">
                          <a:latin typeface="Calibri"/>
                          <a:cs typeface="Calibri"/>
                        </a:rPr>
                        <a:t>It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connects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the Input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,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Output,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and other</a:t>
                      </a:r>
                      <a:r>
                        <a:rPr sz="2400" b="1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5" dirty="0">
                          <a:latin typeface="Calibri"/>
                          <a:cs typeface="Calibri"/>
                        </a:rPr>
                        <a:t>external </a:t>
                      </a:r>
                      <a:r>
                        <a:rPr sz="2400" b="1" spc="-5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10" dirty="0">
                          <a:latin typeface="Calibri"/>
                          <a:cs typeface="Calibri"/>
                        </a:rPr>
                        <a:t>devices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400" b="1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5" dirty="0">
                          <a:latin typeface="Calibri"/>
                          <a:cs typeface="Calibri"/>
                        </a:rPr>
                        <a:t>the</a:t>
                      </a:r>
                      <a:r>
                        <a:rPr sz="24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b="1" spc="-20" dirty="0">
                          <a:latin typeface="Calibri"/>
                          <a:cs typeface="Calibri"/>
                        </a:rPr>
                        <a:t>system.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670" marB="0">
                    <a:lnL w="12700">
                      <a:solidFill>
                        <a:srgbClr val="46AAC5"/>
                      </a:solidFill>
                      <a:prstDash val="solid"/>
                    </a:lnL>
                    <a:lnR w="12700">
                      <a:solidFill>
                        <a:srgbClr val="46AAC5"/>
                      </a:solidFill>
                      <a:prstDash val="solid"/>
                    </a:lnR>
                    <a:lnT w="12700">
                      <a:solidFill>
                        <a:srgbClr val="46AAC5"/>
                      </a:solidFill>
                      <a:prstDash val="solid"/>
                    </a:lnT>
                    <a:lnB w="12700">
                      <a:solidFill>
                        <a:srgbClr val="46AAC5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4287" y="3214687"/>
            <a:ext cx="8786876" cy="350520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-32" y="71424"/>
            <a:ext cx="7572375" cy="1214755"/>
          </a:xfrm>
          <a:custGeom>
            <a:avLst/>
            <a:gdLst/>
            <a:ahLst/>
            <a:cxnLst/>
            <a:rect l="l" t="t" r="r" b="b"/>
            <a:pathLst>
              <a:path w="7572375" h="1214755">
                <a:moveTo>
                  <a:pt x="7572375" y="0"/>
                </a:moveTo>
                <a:lnTo>
                  <a:pt x="0" y="0"/>
                </a:lnTo>
                <a:lnTo>
                  <a:pt x="0" y="1214450"/>
                </a:lnTo>
                <a:lnTo>
                  <a:pt x="7572375" y="1214450"/>
                </a:lnTo>
                <a:lnTo>
                  <a:pt x="7572375" y="0"/>
                </a:lnTo>
                <a:close/>
              </a:path>
            </a:pathLst>
          </a:custGeom>
          <a:solidFill>
            <a:srgbClr val="001F5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48729" y="94945"/>
            <a:ext cx="707580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Interconnections</a:t>
            </a:r>
            <a:r>
              <a:rPr sz="2800" b="1" spc="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Functional</a:t>
            </a:r>
            <a:r>
              <a:rPr sz="28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components</a:t>
            </a:r>
            <a:r>
              <a:rPr sz="2800" b="1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of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61493" y="503193"/>
            <a:ext cx="7048500" cy="24130"/>
          </a:xfrm>
          <a:custGeom>
            <a:avLst/>
            <a:gdLst/>
            <a:ahLst/>
            <a:cxnLst/>
            <a:rect l="l" t="t" r="r" b="b"/>
            <a:pathLst>
              <a:path w="7048500" h="24129">
                <a:moveTo>
                  <a:pt x="7048373" y="0"/>
                </a:moveTo>
                <a:lnTo>
                  <a:pt x="0" y="0"/>
                </a:lnTo>
                <a:lnTo>
                  <a:pt x="0" y="23983"/>
                </a:lnTo>
                <a:lnTo>
                  <a:pt x="7048373" y="23983"/>
                </a:lnTo>
                <a:lnTo>
                  <a:pt x="704837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07619" y="508685"/>
            <a:ext cx="67583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computer</a:t>
            </a:r>
            <a:r>
              <a:rPr sz="2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30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r>
              <a:rPr sz="2800" b="1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sz="2800" b="1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4400" b="1" spc="-35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BUS</a:t>
            </a:r>
            <a:endParaRPr sz="4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20382" y="12446"/>
            <a:ext cx="8736330" cy="1214755"/>
            <a:chOff x="420382" y="12446"/>
            <a:chExt cx="8736330" cy="1214755"/>
          </a:xfrm>
        </p:grpSpPr>
        <p:sp>
          <p:nvSpPr>
            <p:cNvPr id="10" name="object 10"/>
            <p:cNvSpPr/>
            <p:nvPr/>
          </p:nvSpPr>
          <p:spPr>
            <a:xfrm>
              <a:off x="420382" y="1134380"/>
              <a:ext cx="6731000" cy="31750"/>
            </a:xfrm>
            <a:custGeom>
              <a:avLst/>
              <a:gdLst/>
              <a:ahLst/>
              <a:cxnLst/>
              <a:rect l="l" t="t" r="r" b="b"/>
              <a:pathLst>
                <a:path w="6731000" h="31750">
                  <a:moveTo>
                    <a:pt x="6730619" y="0"/>
                  </a:moveTo>
                  <a:lnTo>
                    <a:pt x="0" y="0"/>
                  </a:lnTo>
                  <a:lnTo>
                    <a:pt x="0" y="31479"/>
                  </a:lnTo>
                  <a:lnTo>
                    <a:pt x="6730619" y="31479"/>
                  </a:lnTo>
                  <a:lnTo>
                    <a:pt x="673061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072503" y="25146"/>
              <a:ext cx="2072005" cy="1189355"/>
            </a:xfrm>
            <a:custGeom>
              <a:avLst/>
              <a:gdLst/>
              <a:ahLst/>
              <a:cxnLst/>
              <a:rect l="l" t="t" r="r" b="b"/>
              <a:pathLst>
                <a:path w="2072004" h="1189355">
                  <a:moveTo>
                    <a:pt x="565785" y="199517"/>
                  </a:moveTo>
                  <a:lnTo>
                    <a:pt x="675131" y="430402"/>
                  </a:lnTo>
                  <a:lnTo>
                    <a:pt x="147320" y="455294"/>
                  </a:lnTo>
                  <a:lnTo>
                    <a:pt x="494538" y="638175"/>
                  </a:lnTo>
                  <a:lnTo>
                    <a:pt x="0" y="708913"/>
                  </a:lnTo>
                  <a:lnTo>
                    <a:pt x="418465" y="846201"/>
                  </a:lnTo>
                  <a:lnTo>
                    <a:pt x="161544" y="981455"/>
                  </a:lnTo>
                  <a:lnTo>
                    <a:pt x="603885" y="1004315"/>
                  </a:lnTo>
                  <a:lnTo>
                    <a:pt x="617981" y="1189227"/>
                  </a:lnTo>
                  <a:lnTo>
                    <a:pt x="945896" y="997965"/>
                  </a:lnTo>
                  <a:lnTo>
                    <a:pt x="1193102" y="997965"/>
                  </a:lnTo>
                  <a:lnTo>
                    <a:pt x="1240663" y="956309"/>
                  </a:lnTo>
                  <a:lnTo>
                    <a:pt x="1495525" y="956309"/>
                  </a:lnTo>
                  <a:lnTo>
                    <a:pt x="1530730" y="877315"/>
                  </a:lnTo>
                  <a:lnTo>
                    <a:pt x="1859778" y="877315"/>
                  </a:lnTo>
                  <a:lnTo>
                    <a:pt x="1839849" y="790066"/>
                  </a:lnTo>
                  <a:lnTo>
                    <a:pt x="2071497" y="790066"/>
                  </a:lnTo>
                  <a:lnTo>
                    <a:pt x="2071497" y="685351"/>
                  </a:lnTo>
                  <a:lnTo>
                    <a:pt x="2058543" y="677799"/>
                  </a:lnTo>
                  <a:lnTo>
                    <a:pt x="2071497" y="674730"/>
                  </a:lnTo>
                  <a:lnTo>
                    <a:pt x="2071497" y="359786"/>
                  </a:lnTo>
                  <a:lnTo>
                    <a:pt x="2058543" y="359663"/>
                  </a:lnTo>
                  <a:lnTo>
                    <a:pt x="2067659" y="351408"/>
                  </a:lnTo>
                  <a:lnTo>
                    <a:pt x="1074547" y="351408"/>
                  </a:lnTo>
                  <a:lnTo>
                    <a:pt x="565785" y="199517"/>
                  </a:lnTo>
                  <a:close/>
                </a:path>
                <a:path w="2072004" h="1189355">
                  <a:moveTo>
                    <a:pt x="1193102" y="997965"/>
                  </a:moveTo>
                  <a:lnTo>
                    <a:pt x="945896" y="997965"/>
                  </a:lnTo>
                  <a:lnTo>
                    <a:pt x="1093343" y="1085341"/>
                  </a:lnTo>
                  <a:lnTo>
                    <a:pt x="1193102" y="997965"/>
                  </a:lnTo>
                  <a:close/>
                </a:path>
                <a:path w="2072004" h="1189355">
                  <a:moveTo>
                    <a:pt x="1495525" y="956309"/>
                  </a:moveTo>
                  <a:lnTo>
                    <a:pt x="1240663" y="956309"/>
                  </a:lnTo>
                  <a:lnTo>
                    <a:pt x="1459356" y="1037463"/>
                  </a:lnTo>
                  <a:lnTo>
                    <a:pt x="1495525" y="956309"/>
                  </a:lnTo>
                  <a:close/>
                </a:path>
                <a:path w="2072004" h="1189355">
                  <a:moveTo>
                    <a:pt x="1859778" y="877315"/>
                  </a:moveTo>
                  <a:lnTo>
                    <a:pt x="1530730" y="877315"/>
                  </a:lnTo>
                  <a:lnTo>
                    <a:pt x="1877822" y="956309"/>
                  </a:lnTo>
                  <a:lnTo>
                    <a:pt x="1859778" y="877315"/>
                  </a:lnTo>
                  <a:close/>
                </a:path>
                <a:path w="2072004" h="1189355">
                  <a:moveTo>
                    <a:pt x="2071497" y="790066"/>
                  </a:moveTo>
                  <a:lnTo>
                    <a:pt x="1839849" y="790066"/>
                  </a:lnTo>
                  <a:lnTo>
                    <a:pt x="2071497" y="820791"/>
                  </a:lnTo>
                  <a:lnTo>
                    <a:pt x="2071497" y="790066"/>
                  </a:lnTo>
                  <a:close/>
                </a:path>
                <a:path w="2072004" h="1189355">
                  <a:moveTo>
                    <a:pt x="1221740" y="103885"/>
                  </a:moveTo>
                  <a:lnTo>
                    <a:pt x="1074547" y="351408"/>
                  </a:lnTo>
                  <a:lnTo>
                    <a:pt x="2067659" y="351408"/>
                  </a:lnTo>
                  <a:lnTo>
                    <a:pt x="2071497" y="347933"/>
                  </a:lnTo>
                  <a:lnTo>
                    <a:pt x="2071497" y="318007"/>
                  </a:lnTo>
                  <a:lnTo>
                    <a:pt x="1825371" y="318007"/>
                  </a:lnTo>
                  <a:lnTo>
                    <a:pt x="1833636" y="239013"/>
                  </a:lnTo>
                  <a:lnTo>
                    <a:pt x="1440433" y="239013"/>
                  </a:lnTo>
                  <a:lnTo>
                    <a:pt x="1221740" y="103885"/>
                  </a:lnTo>
                  <a:close/>
                </a:path>
                <a:path w="2072004" h="1189355">
                  <a:moveTo>
                    <a:pt x="2071497" y="237347"/>
                  </a:moveTo>
                  <a:lnTo>
                    <a:pt x="1825371" y="318007"/>
                  </a:lnTo>
                  <a:lnTo>
                    <a:pt x="2071497" y="318007"/>
                  </a:lnTo>
                  <a:lnTo>
                    <a:pt x="2071497" y="237347"/>
                  </a:lnTo>
                  <a:close/>
                </a:path>
                <a:path w="2072004" h="1189355">
                  <a:moveTo>
                    <a:pt x="1858645" y="0"/>
                  </a:moveTo>
                  <a:lnTo>
                    <a:pt x="1440433" y="239013"/>
                  </a:lnTo>
                  <a:lnTo>
                    <a:pt x="1833636" y="239013"/>
                  </a:lnTo>
                  <a:lnTo>
                    <a:pt x="1858645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7072503" y="25146"/>
              <a:ext cx="2072005" cy="1189355"/>
            </a:xfrm>
            <a:custGeom>
              <a:avLst/>
              <a:gdLst/>
              <a:ahLst/>
              <a:cxnLst/>
              <a:rect l="l" t="t" r="r" b="b"/>
              <a:pathLst>
                <a:path w="2072004" h="1189355">
                  <a:moveTo>
                    <a:pt x="1440433" y="239013"/>
                  </a:moveTo>
                  <a:lnTo>
                    <a:pt x="1858645" y="0"/>
                  </a:lnTo>
                  <a:lnTo>
                    <a:pt x="1825371" y="318007"/>
                  </a:lnTo>
                  <a:lnTo>
                    <a:pt x="2071497" y="237347"/>
                  </a:lnTo>
                </a:path>
                <a:path w="2072004" h="1189355">
                  <a:moveTo>
                    <a:pt x="2071497" y="347933"/>
                  </a:moveTo>
                  <a:lnTo>
                    <a:pt x="2058543" y="359663"/>
                  </a:lnTo>
                  <a:lnTo>
                    <a:pt x="2071497" y="359786"/>
                  </a:lnTo>
                </a:path>
                <a:path w="2072004" h="1189355">
                  <a:moveTo>
                    <a:pt x="2071497" y="674730"/>
                  </a:moveTo>
                  <a:lnTo>
                    <a:pt x="2058543" y="677799"/>
                  </a:lnTo>
                  <a:lnTo>
                    <a:pt x="2071497" y="685351"/>
                  </a:lnTo>
                </a:path>
                <a:path w="2072004" h="1189355">
                  <a:moveTo>
                    <a:pt x="2071497" y="820791"/>
                  </a:moveTo>
                  <a:lnTo>
                    <a:pt x="1839849" y="790066"/>
                  </a:lnTo>
                  <a:lnTo>
                    <a:pt x="1877822" y="956309"/>
                  </a:lnTo>
                  <a:lnTo>
                    <a:pt x="1530730" y="877315"/>
                  </a:lnTo>
                  <a:lnTo>
                    <a:pt x="1459356" y="1037463"/>
                  </a:lnTo>
                  <a:lnTo>
                    <a:pt x="1240663" y="956309"/>
                  </a:lnTo>
                  <a:lnTo>
                    <a:pt x="1093343" y="1085341"/>
                  </a:lnTo>
                  <a:lnTo>
                    <a:pt x="945896" y="997965"/>
                  </a:lnTo>
                  <a:lnTo>
                    <a:pt x="617981" y="1189227"/>
                  </a:lnTo>
                  <a:lnTo>
                    <a:pt x="603885" y="1004315"/>
                  </a:lnTo>
                  <a:lnTo>
                    <a:pt x="161544" y="981455"/>
                  </a:lnTo>
                  <a:lnTo>
                    <a:pt x="418465" y="846201"/>
                  </a:lnTo>
                  <a:lnTo>
                    <a:pt x="0" y="708913"/>
                  </a:lnTo>
                  <a:lnTo>
                    <a:pt x="494538" y="638175"/>
                  </a:lnTo>
                  <a:lnTo>
                    <a:pt x="147320" y="455294"/>
                  </a:lnTo>
                  <a:lnTo>
                    <a:pt x="675131" y="430402"/>
                  </a:lnTo>
                  <a:lnTo>
                    <a:pt x="565785" y="199517"/>
                  </a:lnTo>
                  <a:lnTo>
                    <a:pt x="1074547" y="351408"/>
                  </a:lnTo>
                  <a:lnTo>
                    <a:pt x="1221740" y="103885"/>
                  </a:lnTo>
                  <a:lnTo>
                    <a:pt x="1440433" y="239013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36105" y="1368247"/>
            <a:ext cx="8328659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spc="-25" dirty="0">
                <a:latin typeface="Calibri"/>
                <a:cs typeface="Calibri"/>
              </a:rPr>
              <a:t>System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bus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provides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-10" dirty="0">
                <a:latin typeface="Calibri"/>
                <a:cs typeface="Calibri"/>
              </a:rPr>
              <a:t> electronic</a:t>
            </a:r>
            <a:r>
              <a:rPr sz="2800" spc="-5" dirty="0">
                <a:latin typeface="Calibri"/>
                <a:cs typeface="Calibri"/>
              </a:rPr>
              <a:t> path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connect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major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functional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components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computer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system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through </a:t>
            </a:r>
            <a:r>
              <a:rPr sz="2800" spc="-5" dirty="0">
                <a:latin typeface="Calibri"/>
                <a:cs typeface="Calibri"/>
              </a:rPr>
              <a:t> cables.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This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system</a:t>
            </a:r>
            <a:r>
              <a:rPr sz="2800" dirty="0">
                <a:latin typeface="Calibri"/>
                <a:cs typeface="Calibri"/>
              </a:rPr>
              <a:t> bus</a:t>
            </a:r>
            <a:r>
              <a:rPr sz="2800" spc="-5" dirty="0">
                <a:latin typeface="Calibri"/>
                <a:cs typeface="Calibri"/>
              </a:rPr>
              <a:t> helps </a:t>
            </a:r>
            <a:r>
              <a:rPr sz="2800" dirty="0">
                <a:latin typeface="Calibri"/>
                <a:cs typeface="Calibri"/>
              </a:rPr>
              <a:t>in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the passing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data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and 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instructions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among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various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functional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components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855077" y="369544"/>
            <a:ext cx="951230" cy="51498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47650">
              <a:lnSpc>
                <a:spcPct val="100000"/>
              </a:lnSpc>
              <a:spcBef>
                <a:spcPts val="105"/>
              </a:spcBef>
            </a:pP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Extra 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kn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o</a:t>
            </a:r>
            <a:r>
              <a:rPr sz="1600" b="1" spc="-5" dirty="0">
                <a:solidFill>
                  <a:srgbClr val="FF0000"/>
                </a:solidFill>
                <a:latin typeface="Calibri"/>
                <a:cs typeface="Calibri"/>
              </a:rPr>
              <a:t>w</a:t>
            </a:r>
            <a:r>
              <a:rPr sz="1600" b="1" spc="-10" dirty="0">
                <a:solidFill>
                  <a:srgbClr val="FF0000"/>
                </a:solidFill>
                <a:latin typeface="Calibri"/>
                <a:cs typeface="Calibri"/>
              </a:rPr>
              <a:t>le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1600" b="1" spc="-20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16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endParaRPr sz="16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76004" y="109396"/>
            <a:ext cx="7244715" cy="520065"/>
            <a:chOff x="976004" y="109396"/>
            <a:chExt cx="7244715" cy="52006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99945" y="109396"/>
              <a:ext cx="7184571" cy="41479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76004" y="529187"/>
              <a:ext cx="7244466" cy="100254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967054" y="0"/>
            <a:ext cx="7214234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spc="-30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CLASSIFICATION </a:t>
            </a:r>
            <a:r>
              <a:rPr sz="4400" u="heavy" spc="-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OF</a:t>
            </a:r>
            <a:r>
              <a:rPr sz="4400" u="heavy" spc="-1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 </a:t>
            </a:r>
            <a:r>
              <a:rPr sz="4400" u="heavy" spc="-25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</a:rPr>
              <a:t>SOFTWARE</a:t>
            </a:r>
            <a:endParaRPr sz="4400"/>
          </a:p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9435" y="2272283"/>
            <a:ext cx="2189988" cy="1874519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205562" y="2907030"/>
            <a:ext cx="190182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spc="-25" dirty="0">
                <a:latin typeface="Calibri"/>
                <a:cs typeface="Calibri"/>
              </a:rPr>
              <a:t>SOFTWARE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237739" y="772668"/>
            <a:ext cx="2225040" cy="2451735"/>
            <a:chOff x="2237739" y="772668"/>
            <a:chExt cx="2225040" cy="2451735"/>
          </a:xfrm>
        </p:grpSpPr>
        <p:sp>
          <p:nvSpPr>
            <p:cNvPr id="9" name="object 9"/>
            <p:cNvSpPr/>
            <p:nvPr/>
          </p:nvSpPr>
          <p:spPr>
            <a:xfrm>
              <a:off x="2250439" y="1439672"/>
              <a:ext cx="227329" cy="1772285"/>
            </a:xfrm>
            <a:custGeom>
              <a:avLst/>
              <a:gdLst/>
              <a:ahLst/>
              <a:cxnLst/>
              <a:rect l="l" t="t" r="r" b="b"/>
              <a:pathLst>
                <a:path w="227330" h="1772285">
                  <a:moveTo>
                    <a:pt x="0" y="1771777"/>
                  </a:moveTo>
                  <a:lnTo>
                    <a:pt x="227076" y="0"/>
                  </a:lnTo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464307" y="772668"/>
              <a:ext cx="1997964" cy="1330452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632201" y="976706"/>
            <a:ext cx="1667510" cy="84328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238125">
              <a:lnSpc>
                <a:spcPts val="3080"/>
              </a:lnSpc>
              <a:spcBef>
                <a:spcPts val="430"/>
              </a:spcBef>
            </a:pPr>
            <a:r>
              <a:rPr sz="2800" b="1" spc="-30" dirty="0">
                <a:latin typeface="Calibri"/>
                <a:cs typeface="Calibri"/>
              </a:rPr>
              <a:t>SYSTEM 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SOFT</a:t>
            </a:r>
            <a:r>
              <a:rPr sz="2800" b="1" spc="-140" dirty="0">
                <a:latin typeface="Calibri"/>
                <a:cs typeface="Calibri"/>
              </a:rPr>
              <a:t>W</a:t>
            </a:r>
            <a:r>
              <a:rPr sz="2800" b="1" spc="-5" dirty="0">
                <a:latin typeface="Calibri"/>
                <a:cs typeface="Calibri"/>
              </a:rPr>
              <a:t>ARE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434840" y="777240"/>
            <a:ext cx="2569845" cy="695325"/>
            <a:chOff x="4434840" y="777240"/>
            <a:chExt cx="2569845" cy="695325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434840" y="1106424"/>
              <a:ext cx="475488" cy="34747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882896" y="777240"/>
              <a:ext cx="2121407" cy="694943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5320157" y="795553"/>
            <a:ext cx="125412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25" dirty="0">
                <a:latin typeface="Calibri"/>
                <a:cs typeface="Calibri"/>
              </a:rPr>
              <a:t>OPERATING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4430267" y="1417319"/>
            <a:ext cx="2217420" cy="727075"/>
            <a:chOff x="4430267" y="1417319"/>
            <a:chExt cx="2217420" cy="727075"/>
          </a:xfrm>
        </p:grpSpPr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430267" y="1417319"/>
              <a:ext cx="480060" cy="434339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882895" y="1522475"/>
              <a:ext cx="1764792" cy="621791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068951" y="950013"/>
            <a:ext cx="1394460" cy="11620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6680" marR="92710" indent="353060">
              <a:lnSpc>
                <a:spcPct val="140700"/>
              </a:lnSpc>
              <a:spcBef>
                <a:spcPts val="100"/>
              </a:spcBef>
            </a:pPr>
            <a:r>
              <a:rPr sz="2000" b="1" spc="-40" dirty="0">
                <a:latin typeface="Calibri"/>
                <a:cs typeface="Calibri"/>
              </a:rPr>
              <a:t>S</a:t>
            </a:r>
            <a:r>
              <a:rPr sz="2000" b="1" spc="-30" dirty="0">
                <a:latin typeface="Calibri"/>
                <a:cs typeface="Calibri"/>
              </a:rPr>
              <a:t>YS</a:t>
            </a:r>
            <a:r>
              <a:rPr sz="2000" b="1" spc="-10" dirty="0">
                <a:latin typeface="Calibri"/>
                <a:cs typeface="Calibri"/>
              </a:rPr>
              <a:t>TEM  </a:t>
            </a:r>
            <a:r>
              <a:rPr sz="2000" b="1" spc="-15" dirty="0">
                <a:latin typeface="Calibri"/>
                <a:cs typeface="Calibri"/>
              </a:rPr>
              <a:t>LA</a:t>
            </a:r>
            <a:r>
              <a:rPr sz="2000" b="1" spc="-5" dirty="0">
                <a:latin typeface="Calibri"/>
                <a:cs typeface="Calibri"/>
              </a:rPr>
              <a:t>NG</a:t>
            </a:r>
            <a:r>
              <a:rPr sz="2000" b="1" spc="-75" dirty="0">
                <a:latin typeface="Calibri"/>
                <a:cs typeface="Calibri"/>
              </a:rPr>
              <a:t>U</a:t>
            </a:r>
            <a:r>
              <a:rPr sz="2000" b="1" spc="-35" dirty="0">
                <a:latin typeface="Calibri"/>
                <a:cs typeface="Calibri"/>
              </a:rPr>
              <a:t>A</a:t>
            </a:r>
            <a:r>
              <a:rPr sz="2000" b="1" spc="-10" dirty="0">
                <a:latin typeface="Calibri"/>
                <a:cs typeface="Calibri"/>
              </a:rPr>
              <a:t>GE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195"/>
              </a:lnSpc>
            </a:pPr>
            <a:r>
              <a:rPr sz="2000" b="1" spc="-10" dirty="0">
                <a:latin typeface="Calibri"/>
                <a:cs typeface="Calibri"/>
              </a:rPr>
              <a:t>P</a:t>
            </a:r>
            <a:r>
              <a:rPr sz="2000" b="1" spc="-30" dirty="0">
                <a:latin typeface="Calibri"/>
                <a:cs typeface="Calibri"/>
              </a:rPr>
              <a:t>R</a:t>
            </a:r>
            <a:r>
              <a:rPr sz="2000" b="1" spc="-10" dirty="0">
                <a:latin typeface="Calibri"/>
                <a:cs typeface="Calibri"/>
              </a:rPr>
              <a:t>O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spc="-35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SSO</a:t>
            </a:r>
            <a:r>
              <a:rPr sz="2000" b="1" spc="-35" dirty="0">
                <a:latin typeface="Calibri"/>
                <a:cs typeface="Calibri"/>
              </a:rPr>
              <a:t>R</a:t>
            </a:r>
            <a:r>
              <a:rPr sz="2000" b="1" spc="-5" dirty="0">
                <a:latin typeface="Calibri"/>
                <a:cs typeface="Calibri"/>
              </a:rPr>
              <a:t>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6615683" y="1078991"/>
            <a:ext cx="1737360" cy="772795"/>
            <a:chOff x="6615683" y="1078991"/>
            <a:chExt cx="1737360" cy="772795"/>
          </a:xfrm>
        </p:grpSpPr>
        <p:pic>
          <p:nvPicPr>
            <p:cNvPr id="21" name="object 2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15683" y="1293875"/>
              <a:ext cx="539496" cy="557784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123175" y="1078991"/>
              <a:ext cx="1229868" cy="47548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7228713" y="1159484"/>
            <a:ext cx="103251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latin typeface="Calibri"/>
                <a:cs typeface="Calibri"/>
              </a:rPr>
              <a:t>A</a:t>
            </a:r>
            <a:r>
              <a:rPr sz="1600" b="1" dirty="0">
                <a:latin typeface="Calibri"/>
                <a:cs typeface="Calibri"/>
              </a:rPr>
              <a:t>S</a:t>
            </a:r>
            <a:r>
              <a:rPr sz="1600" b="1" spc="-10" dirty="0">
                <a:latin typeface="Calibri"/>
                <a:cs typeface="Calibri"/>
              </a:rPr>
              <a:t>S</a:t>
            </a:r>
            <a:r>
              <a:rPr sz="1600" b="1" dirty="0">
                <a:latin typeface="Calibri"/>
                <a:cs typeface="Calibri"/>
              </a:rPr>
              <a:t>EM</a:t>
            </a:r>
            <a:r>
              <a:rPr sz="1600" b="1" spc="-10" dirty="0">
                <a:latin typeface="Calibri"/>
                <a:cs typeface="Calibri"/>
              </a:rPr>
              <a:t>B</a:t>
            </a:r>
            <a:r>
              <a:rPr sz="1600" b="1" dirty="0">
                <a:latin typeface="Calibri"/>
                <a:cs typeface="Calibri"/>
              </a:rPr>
              <a:t>LER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6624828" y="1595627"/>
            <a:ext cx="1833880" cy="475615"/>
            <a:chOff x="6624828" y="1595627"/>
            <a:chExt cx="1833880" cy="475615"/>
          </a:xfrm>
        </p:grpSpPr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6624828" y="1810511"/>
              <a:ext cx="521207" cy="45720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123176" y="1595627"/>
              <a:ext cx="1335024" cy="475488"/>
            </a:xfrm>
            <a:prstGeom prst="rect">
              <a:avLst/>
            </a:prstGeom>
          </p:spPr>
        </p:pic>
      </p:grpSp>
      <p:sp>
        <p:nvSpPr>
          <p:cNvPr id="27" name="object 27"/>
          <p:cNvSpPr txBox="1"/>
          <p:nvPr/>
        </p:nvSpPr>
        <p:spPr>
          <a:xfrm>
            <a:off x="7212203" y="1678152"/>
            <a:ext cx="1165860" cy="270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600" b="1" spc="-5" dirty="0">
                <a:latin typeface="Calibri"/>
                <a:cs typeface="Calibri"/>
              </a:rPr>
              <a:t>INTERPRETER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28" name="object 28"/>
          <p:cNvGrpSpPr/>
          <p:nvPr/>
        </p:nvGrpSpPr>
        <p:grpSpPr>
          <a:xfrm>
            <a:off x="2237739" y="1815083"/>
            <a:ext cx="6042660" cy="4041775"/>
            <a:chOff x="2237739" y="1815083"/>
            <a:chExt cx="6042660" cy="4041775"/>
          </a:xfrm>
        </p:grpSpPr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615683" y="1815083"/>
              <a:ext cx="539496" cy="55778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123175" y="2116835"/>
              <a:ext cx="1156716" cy="470915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2250439" y="3211448"/>
              <a:ext cx="227329" cy="2045335"/>
            </a:xfrm>
            <a:custGeom>
              <a:avLst/>
              <a:gdLst/>
              <a:ahLst/>
              <a:cxnLst/>
              <a:rect l="l" t="t" r="r" b="b"/>
              <a:pathLst>
                <a:path w="227330" h="2045335">
                  <a:moveTo>
                    <a:pt x="0" y="0"/>
                  </a:moveTo>
                  <a:lnTo>
                    <a:pt x="227076" y="2045208"/>
                  </a:lnTo>
                </a:path>
              </a:pathLst>
            </a:custGeom>
            <a:ln w="25400">
              <a:solidFill>
                <a:srgbClr val="C0504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464307" y="4645151"/>
              <a:ext cx="2724912" cy="1211580"/>
            </a:xfrm>
            <a:prstGeom prst="rect">
              <a:avLst/>
            </a:prstGeom>
          </p:spPr>
        </p:pic>
      </p:grpSp>
      <p:sp>
        <p:nvSpPr>
          <p:cNvPr id="33" name="object 33"/>
          <p:cNvSpPr txBox="1"/>
          <p:nvPr/>
        </p:nvSpPr>
        <p:spPr>
          <a:xfrm>
            <a:off x="2837560" y="4794034"/>
            <a:ext cx="1982470" cy="843915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69545" marR="5080" indent="-157480">
              <a:lnSpc>
                <a:spcPts val="3080"/>
              </a:lnSpc>
              <a:spcBef>
                <a:spcPts val="434"/>
              </a:spcBef>
            </a:pPr>
            <a:r>
              <a:rPr sz="2800" b="1" dirty="0">
                <a:latin typeface="Calibri"/>
                <a:cs typeface="Calibri"/>
              </a:rPr>
              <a:t>APPL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C</a:t>
            </a:r>
            <a:r>
              <a:rPr sz="2800" b="1" spc="-229" dirty="0">
                <a:latin typeface="Calibri"/>
                <a:cs typeface="Calibri"/>
              </a:rPr>
              <a:t>A</a:t>
            </a:r>
            <a:r>
              <a:rPr sz="2800" b="1" spc="-5" dirty="0">
                <a:latin typeface="Calibri"/>
                <a:cs typeface="Calibri"/>
              </a:rPr>
              <a:t>T</a:t>
            </a:r>
            <a:r>
              <a:rPr sz="2800" b="1" spc="-10" dirty="0">
                <a:latin typeface="Calibri"/>
                <a:cs typeface="Calibri"/>
              </a:rPr>
              <a:t>I</a:t>
            </a:r>
            <a:r>
              <a:rPr sz="2800" b="1" spc="-5" dirty="0">
                <a:latin typeface="Calibri"/>
                <a:cs typeface="Calibri"/>
              </a:rPr>
              <a:t>ON  </a:t>
            </a:r>
            <a:r>
              <a:rPr sz="2800" b="1" spc="-20" dirty="0">
                <a:latin typeface="Calibri"/>
                <a:cs typeface="Calibri"/>
              </a:rPr>
              <a:t>SOFTWARE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4" name="object 34"/>
          <p:cNvGrpSpPr/>
          <p:nvPr/>
        </p:nvGrpSpPr>
        <p:grpSpPr>
          <a:xfrm>
            <a:off x="5152644" y="2487167"/>
            <a:ext cx="1801495" cy="2780030"/>
            <a:chOff x="5152644" y="2487167"/>
            <a:chExt cx="1801495" cy="2780030"/>
          </a:xfrm>
        </p:grpSpPr>
        <p:pic>
          <p:nvPicPr>
            <p:cNvPr id="35" name="object 3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5152644" y="2656331"/>
              <a:ext cx="489203" cy="2610612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5605272" y="2487167"/>
              <a:ext cx="1348740" cy="361188"/>
            </a:xfrm>
            <a:prstGeom prst="rect">
              <a:avLst/>
            </a:prstGeom>
          </p:spPr>
        </p:pic>
      </p:grpSp>
      <p:sp>
        <p:nvSpPr>
          <p:cNvPr id="37" name="object 37"/>
          <p:cNvSpPr txBox="1"/>
          <p:nvPr/>
        </p:nvSpPr>
        <p:spPr>
          <a:xfrm>
            <a:off x="5727319" y="2166560"/>
            <a:ext cx="2436495" cy="64198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537970">
              <a:lnSpc>
                <a:spcPct val="100000"/>
              </a:lnSpc>
              <a:spcBef>
                <a:spcPts val="340"/>
              </a:spcBef>
            </a:pPr>
            <a:r>
              <a:rPr sz="1600" b="1" spc="-5" dirty="0">
                <a:latin typeface="Calibri"/>
                <a:cs typeface="Calibri"/>
              </a:rPr>
              <a:t>COMPILER</a:t>
            </a:r>
            <a:endParaRPr sz="16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90"/>
              </a:spcBef>
            </a:pPr>
            <a:r>
              <a:rPr sz="2000" b="1" spc="-35" dirty="0">
                <a:latin typeface="Calibri"/>
                <a:cs typeface="Calibri"/>
              </a:rPr>
              <a:t>PACKAGES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161788" y="5120640"/>
            <a:ext cx="1815464" cy="594360"/>
            <a:chOff x="5161788" y="5120640"/>
            <a:chExt cx="1815464" cy="594360"/>
          </a:xfrm>
        </p:grpSpPr>
        <p:pic>
          <p:nvPicPr>
            <p:cNvPr id="39" name="object 39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161788" y="5230368"/>
              <a:ext cx="589788" cy="210312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5728716" y="5120640"/>
              <a:ext cx="1248156" cy="594360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863082" y="5229631"/>
            <a:ext cx="991235" cy="3295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0" dirty="0">
                <a:latin typeface="Calibri"/>
                <a:cs typeface="Calibri"/>
              </a:rPr>
              <a:t>UTILITIES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6944868" y="3566159"/>
            <a:ext cx="2139950" cy="2473960"/>
            <a:chOff x="6944868" y="3566159"/>
            <a:chExt cx="2139950" cy="2473960"/>
          </a:xfrm>
        </p:grpSpPr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6944868" y="3739895"/>
              <a:ext cx="516635" cy="1696212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424928" y="3566159"/>
              <a:ext cx="1234440" cy="379475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6944868" y="4151375"/>
              <a:ext cx="516635" cy="1284732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424928" y="3991355"/>
              <a:ext cx="1595627" cy="347472"/>
            </a:xfrm>
            <a:prstGeom prst="rect">
              <a:avLst/>
            </a:prstGeom>
          </p:spPr>
        </p:pic>
        <p:pic>
          <p:nvPicPr>
            <p:cNvPr id="47" name="object 4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6944868" y="4636007"/>
              <a:ext cx="512064" cy="800099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7424928" y="4384547"/>
              <a:ext cx="1572768" cy="53492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954012" y="5180075"/>
              <a:ext cx="498348" cy="26060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7424928" y="4965191"/>
              <a:ext cx="1563624" cy="475488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949440" y="5399531"/>
              <a:ext cx="507492" cy="384047"/>
            </a:xfrm>
            <a:prstGeom prst="rect">
              <a:avLst/>
            </a:prstGeom>
          </p:spPr>
        </p:pic>
        <p:pic>
          <p:nvPicPr>
            <p:cNvPr id="52" name="object 52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7424928" y="5486399"/>
              <a:ext cx="1659635" cy="553212"/>
            </a:xfrm>
            <a:prstGeom prst="rect">
              <a:avLst/>
            </a:prstGeom>
          </p:spPr>
        </p:pic>
      </p:grpSp>
      <p:sp>
        <p:nvSpPr>
          <p:cNvPr id="53" name="object 53"/>
          <p:cNvSpPr txBox="1"/>
          <p:nvPr/>
        </p:nvSpPr>
        <p:spPr>
          <a:xfrm>
            <a:off x="7523480" y="3448413"/>
            <a:ext cx="1405890" cy="2567305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12700" marR="5080" indent="3810">
              <a:lnSpc>
                <a:spcPct val="140300"/>
              </a:lnSpc>
              <a:spcBef>
                <a:spcPts val="290"/>
              </a:spcBef>
            </a:pPr>
            <a:r>
              <a:rPr sz="1800" b="1" spc="-45" dirty="0">
                <a:latin typeface="Calibri"/>
                <a:cs typeface="Calibri"/>
              </a:rPr>
              <a:t>Text </a:t>
            </a:r>
            <a:r>
              <a:rPr sz="1800" b="1" spc="-5" dirty="0">
                <a:latin typeface="Calibri"/>
                <a:cs typeface="Calibri"/>
              </a:rPr>
              <a:t>Editor </a:t>
            </a:r>
            <a:r>
              <a:rPr sz="1800" b="1" dirty="0">
                <a:latin typeface="Calibri"/>
                <a:cs typeface="Calibri"/>
              </a:rPr>
              <a:t> Back</a:t>
            </a:r>
            <a:r>
              <a:rPr sz="1800" b="1" spc="-6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up</a:t>
            </a:r>
            <a:r>
              <a:rPr sz="1800" b="1" spc="-4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Utility </a:t>
            </a:r>
            <a:r>
              <a:rPr sz="1800" b="1" spc="-390" dirty="0">
                <a:latin typeface="Calibri"/>
                <a:cs typeface="Calibri"/>
              </a:rPr>
              <a:t> </a:t>
            </a:r>
            <a:r>
              <a:rPr sz="1800" b="1" spc="-5" dirty="0">
                <a:latin typeface="Calibri"/>
                <a:cs typeface="Calibri"/>
              </a:rPr>
              <a:t>Compression</a:t>
            </a:r>
            <a:endParaRPr sz="1800">
              <a:latin typeface="Calibri"/>
              <a:cs typeface="Calibri"/>
            </a:endParaRPr>
          </a:p>
          <a:p>
            <a:pPr marR="15240" algn="ctr">
              <a:lnSpc>
                <a:spcPts val="1970"/>
              </a:lnSpc>
            </a:pPr>
            <a:r>
              <a:rPr sz="1800" b="1" dirty="0">
                <a:latin typeface="Calibri"/>
                <a:cs typeface="Calibri"/>
              </a:rPr>
              <a:t>Utility</a:t>
            </a:r>
            <a:endParaRPr sz="1800">
              <a:latin typeface="Calibri"/>
              <a:cs typeface="Calibri"/>
            </a:endParaRPr>
          </a:p>
          <a:p>
            <a:pPr marR="23495" algn="ctr">
              <a:lnSpc>
                <a:spcPts val="2065"/>
              </a:lnSpc>
              <a:spcBef>
                <a:spcPts val="204"/>
              </a:spcBef>
            </a:pPr>
            <a:r>
              <a:rPr sz="1800" b="1" dirty="0">
                <a:latin typeface="Calibri"/>
                <a:cs typeface="Calibri"/>
              </a:rPr>
              <a:t>Disk</a:t>
            </a:r>
            <a:endParaRPr sz="1800">
              <a:latin typeface="Calibri"/>
              <a:cs typeface="Calibri"/>
            </a:endParaRPr>
          </a:p>
          <a:p>
            <a:pPr marR="25400" algn="ctr">
              <a:lnSpc>
                <a:spcPts val="2065"/>
              </a:lnSpc>
            </a:pPr>
            <a:r>
              <a:rPr sz="1800" b="1" spc="-10" dirty="0">
                <a:latin typeface="Calibri"/>
                <a:cs typeface="Calibri"/>
              </a:rPr>
              <a:t>Defragmenter</a:t>
            </a:r>
            <a:endParaRPr sz="1800">
              <a:latin typeface="Calibri"/>
              <a:cs typeface="Calibri"/>
            </a:endParaRPr>
          </a:p>
          <a:p>
            <a:pPr marL="71120" algn="ctr">
              <a:lnSpc>
                <a:spcPts val="2065"/>
              </a:lnSpc>
              <a:spcBef>
                <a:spcPts val="290"/>
              </a:spcBef>
            </a:pPr>
            <a:r>
              <a:rPr sz="1800" b="1" dirty="0">
                <a:latin typeface="Calibri"/>
                <a:cs typeface="Calibri"/>
              </a:rPr>
              <a:t>Antivirus</a:t>
            </a:r>
            <a:endParaRPr sz="1800">
              <a:latin typeface="Calibri"/>
              <a:cs typeface="Calibri"/>
            </a:endParaRPr>
          </a:p>
          <a:p>
            <a:pPr marL="68580" algn="ctr">
              <a:lnSpc>
                <a:spcPts val="2065"/>
              </a:lnSpc>
            </a:pPr>
            <a:r>
              <a:rPr sz="1800" b="1" spc="-10" dirty="0">
                <a:latin typeface="Calibri"/>
                <a:cs typeface="Calibri"/>
              </a:rPr>
              <a:t>software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5152644" y="3035807"/>
            <a:ext cx="1888489" cy="2235835"/>
            <a:chOff x="5152644" y="3035807"/>
            <a:chExt cx="1888489" cy="2235835"/>
          </a:xfrm>
        </p:grpSpPr>
        <p:pic>
          <p:nvPicPr>
            <p:cNvPr id="55" name="object 5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152644" y="3918203"/>
              <a:ext cx="475488" cy="1353312"/>
            </a:xfrm>
            <a:prstGeom prst="rect">
              <a:avLst/>
            </a:prstGeom>
          </p:spPr>
        </p:pic>
        <p:pic>
          <p:nvPicPr>
            <p:cNvPr id="56" name="object 5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5596127" y="3035807"/>
              <a:ext cx="1444752" cy="1796795"/>
            </a:xfrm>
            <a:prstGeom prst="rect">
              <a:avLst/>
            </a:prstGeom>
          </p:spPr>
        </p:pic>
      </p:grpSp>
      <p:sp>
        <p:nvSpPr>
          <p:cNvPr id="57" name="object 57"/>
          <p:cNvSpPr txBox="1"/>
          <p:nvPr/>
        </p:nvSpPr>
        <p:spPr>
          <a:xfrm>
            <a:off x="5677915" y="3130689"/>
            <a:ext cx="1293495" cy="15576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2065"/>
              </a:lnSpc>
              <a:spcBef>
                <a:spcPts val="105"/>
              </a:spcBef>
            </a:pPr>
            <a:r>
              <a:rPr sz="1800" b="1" spc="-10" dirty="0">
                <a:latin typeface="Calibri"/>
                <a:cs typeface="Calibri"/>
              </a:rPr>
              <a:t>CUSTOMIZED</a:t>
            </a:r>
            <a:endParaRPr sz="1800">
              <a:latin typeface="Calibri"/>
              <a:cs typeface="Calibri"/>
            </a:endParaRPr>
          </a:p>
          <a:p>
            <a:pPr marL="3175" algn="ctr">
              <a:lnSpc>
                <a:spcPts val="1980"/>
              </a:lnSpc>
            </a:pPr>
            <a:r>
              <a:rPr sz="1800" b="1" dirty="0">
                <a:latin typeface="Calibri"/>
                <a:cs typeface="Calibri"/>
              </a:rPr>
              <a:t>S/W</a:t>
            </a:r>
            <a:r>
              <a:rPr sz="1800" b="1" spc="-6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or</a:t>
            </a:r>
            <a:endParaRPr sz="1800">
              <a:latin typeface="Calibri"/>
              <a:cs typeface="Calibri"/>
            </a:endParaRPr>
          </a:p>
          <a:p>
            <a:pPr marL="1270" algn="ctr">
              <a:lnSpc>
                <a:spcPts val="1980"/>
              </a:lnSpc>
            </a:pPr>
            <a:r>
              <a:rPr sz="1800" b="1" dirty="0">
                <a:latin typeface="Calibri"/>
                <a:cs typeface="Calibri"/>
              </a:rPr>
              <a:t>BUSINESS</a:t>
            </a:r>
            <a:endParaRPr sz="1800">
              <a:latin typeface="Calibri"/>
              <a:cs typeface="Calibri"/>
            </a:endParaRPr>
          </a:p>
          <a:p>
            <a:pPr marL="117475" marR="107950" indent="1905" algn="ctr">
              <a:lnSpc>
                <a:spcPts val="1980"/>
              </a:lnSpc>
              <a:spcBef>
                <a:spcPts val="120"/>
              </a:spcBef>
            </a:pPr>
            <a:r>
              <a:rPr sz="1800" b="1" dirty="0">
                <a:latin typeface="Calibri"/>
                <a:cs typeface="Calibri"/>
              </a:rPr>
              <a:t>S/W or </a:t>
            </a:r>
            <a:r>
              <a:rPr sz="1800" b="1" spc="5" dirty="0">
                <a:latin typeface="Calibri"/>
                <a:cs typeface="Calibri"/>
              </a:rPr>
              <a:t> </a:t>
            </a:r>
            <a:r>
              <a:rPr sz="1800" b="1" spc="-25" dirty="0">
                <a:latin typeface="Calibri"/>
                <a:cs typeface="Calibri"/>
              </a:rPr>
              <a:t>TAILOR- </a:t>
            </a:r>
            <a:r>
              <a:rPr sz="1800" b="1" spc="-20" dirty="0">
                <a:latin typeface="Calibri"/>
                <a:cs typeface="Calibri"/>
              </a:rPr>
              <a:t> </a:t>
            </a:r>
            <a:r>
              <a:rPr sz="1800" b="1" spc="5" dirty="0">
                <a:latin typeface="Calibri"/>
                <a:cs typeface="Calibri"/>
              </a:rPr>
              <a:t>MA</a:t>
            </a:r>
            <a:r>
              <a:rPr sz="1800" b="1" spc="-5" dirty="0">
                <a:latin typeface="Calibri"/>
                <a:cs typeface="Calibri"/>
              </a:rPr>
              <a:t>D</a:t>
            </a:r>
            <a:r>
              <a:rPr sz="1800" b="1" dirty="0">
                <a:latin typeface="Calibri"/>
                <a:cs typeface="Calibri"/>
              </a:rPr>
              <a:t>E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S/W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58" name="object 58"/>
          <p:cNvGrpSpPr/>
          <p:nvPr/>
        </p:nvGrpSpPr>
        <p:grpSpPr>
          <a:xfrm>
            <a:off x="5152644" y="5239511"/>
            <a:ext cx="2021205" cy="1490980"/>
            <a:chOff x="5152644" y="5239511"/>
            <a:chExt cx="2021205" cy="1490980"/>
          </a:xfrm>
        </p:grpSpPr>
        <p:pic>
          <p:nvPicPr>
            <p:cNvPr id="59" name="object 5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152644" y="5239511"/>
              <a:ext cx="484631" cy="1106424"/>
            </a:xfrm>
            <a:prstGeom prst="rect">
              <a:avLst/>
            </a:prstGeom>
          </p:spPr>
        </p:pic>
        <p:pic>
          <p:nvPicPr>
            <p:cNvPr id="60" name="object 60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605272" y="5925311"/>
              <a:ext cx="1568196" cy="804672"/>
            </a:xfrm>
            <a:prstGeom prst="rect">
              <a:avLst/>
            </a:prstGeom>
          </p:spPr>
        </p:pic>
      </p:grpSp>
      <p:sp>
        <p:nvSpPr>
          <p:cNvPr id="61" name="object 61"/>
          <p:cNvSpPr txBox="1"/>
          <p:nvPr/>
        </p:nvSpPr>
        <p:spPr>
          <a:xfrm>
            <a:off x="5768721" y="5998654"/>
            <a:ext cx="1254760" cy="608330"/>
          </a:xfrm>
          <a:prstGeom prst="rect">
            <a:avLst/>
          </a:prstGeom>
        </p:spPr>
        <p:txBody>
          <a:bodyPr vert="horz" wrap="square" lIns="0" tIns="42544" rIns="0" bIns="0" rtlCol="0">
            <a:spAutoFit/>
          </a:bodyPr>
          <a:lstStyle/>
          <a:p>
            <a:pPr marL="283845" marR="5080" indent="-271780">
              <a:lnSpc>
                <a:spcPts val="2200"/>
              </a:lnSpc>
              <a:spcBef>
                <a:spcPts val="334"/>
              </a:spcBef>
            </a:pPr>
            <a:r>
              <a:rPr sz="2000" b="1" spc="-5" dirty="0">
                <a:latin typeface="Calibri"/>
                <a:cs typeface="Calibri"/>
              </a:rPr>
              <a:t>DEV</a:t>
            </a:r>
            <a:r>
              <a:rPr sz="2000" b="1" spc="-15" dirty="0">
                <a:latin typeface="Calibri"/>
                <a:cs typeface="Calibri"/>
              </a:rPr>
              <a:t>E</a:t>
            </a:r>
            <a:r>
              <a:rPr sz="2000" b="1" spc="-50" dirty="0">
                <a:latin typeface="Calibri"/>
                <a:cs typeface="Calibri"/>
              </a:rPr>
              <a:t>L</a:t>
            </a:r>
            <a:r>
              <a:rPr sz="2000" b="1" spc="-10" dirty="0">
                <a:latin typeface="Calibri"/>
                <a:cs typeface="Calibri"/>
              </a:rPr>
              <a:t>OP</a:t>
            </a:r>
            <a:r>
              <a:rPr sz="2000" b="1" spc="-15" dirty="0">
                <a:latin typeface="Calibri"/>
                <a:cs typeface="Calibri"/>
              </a:rPr>
              <a:t>E</a:t>
            </a:r>
            <a:r>
              <a:rPr sz="2000" b="1" spc="-5" dirty="0">
                <a:latin typeface="Calibri"/>
                <a:cs typeface="Calibri"/>
              </a:rPr>
              <a:t>R  </a:t>
            </a:r>
            <a:r>
              <a:rPr sz="2000" b="1" spc="-20" dirty="0">
                <a:latin typeface="Calibri"/>
                <a:cs typeface="Calibri"/>
              </a:rPr>
              <a:t>TOOLS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1500505"/>
            <a:chOff x="0" y="0"/>
            <a:chExt cx="9144000" cy="150050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1500505"/>
            </a:xfrm>
            <a:custGeom>
              <a:avLst/>
              <a:gdLst/>
              <a:ahLst/>
              <a:cxnLst/>
              <a:rect l="l" t="t" r="r" b="b"/>
              <a:pathLst>
                <a:path w="9144000" h="1500505">
                  <a:moveTo>
                    <a:pt x="0" y="1500124"/>
                  </a:moveTo>
                  <a:lnTo>
                    <a:pt x="9144000" y="1500124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1500124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6083" y="12"/>
              <a:ext cx="4789297" cy="580123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97327" y="442158"/>
              <a:ext cx="4200271" cy="11092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497835" y="0"/>
            <a:ext cx="415036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0" dirty="0"/>
              <a:t>SYSTEM</a:t>
            </a:r>
            <a:r>
              <a:rPr sz="4000" spc="-114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142875" y="1500145"/>
            <a:ext cx="8930005" cy="5263515"/>
          </a:xfrm>
          <a:custGeom>
            <a:avLst/>
            <a:gdLst/>
            <a:ahLst/>
            <a:cxnLst/>
            <a:rect l="l" t="t" r="r" b="b"/>
            <a:pathLst>
              <a:path w="8930005" h="5263515">
                <a:moveTo>
                  <a:pt x="8929751" y="0"/>
                </a:moveTo>
                <a:lnTo>
                  <a:pt x="0" y="0"/>
                </a:lnTo>
                <a:lnTo>
                  <a:pt x="0" y="5263007"/>
                </a:lnTo>
                <a:lnTo>
                  <a:pt x="8929751" y="5263007"/>
                </a:lnTo>
                <a:lnTo>
                  <a:pt x="8929751" y="0"/>
                </a:lnTo>
                <a:close/>
              </a:path>
            </a:pathLst>
          </a:custGeom>
          <a:solidFill>
            <a:srgbClr val="D6E3B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221741" y="492417"/>
            <a:ext cx="8714105" cy="61683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875915" marR="116205" indent="-2767965">
              <a:lnSpc>
                <a:spcPct val="100000"/>
              </a:lnSpc>
              <a:spcBef>
                <a:spcPts val="95"/>
              </a:spcBef>
            </a:pPr>
            <a:r>
              <a:rPr sz="3200" spc="-25" dirty="0">
                <a:latin typeface="Calibri"/>
                <a:cs typeface="Calibri"/>
              </a:rPr>
              <a:t>System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Software</a:t>
            </a:r>
            <a:r>
              <a:rPr sz="3200" spc="5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controls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internal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operations</a:t>
            </a:r>
            <a:r>
              <a:rPr sz="3200" spc="1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of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the </a:t>
            </a:r>
            <a:r>
              <a:rPr sz="3200" spc="-705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computer</a:t>
            </a:r>
            <a:r>
              <a:rPr sz="3200" spc="-5" dirty="0">
                <a:latin typeface="Calibri"/>
                <a:cs typeface="Calibri"/>
              </a:rPr>
              <a:t> </a:t>
            </a:r>
            <a:r>
              <a:rPr sz="3200" spc="-25" dirty="0">
                <a:latin typeface="Calibri"/>
                <a:cs typeface="Calibri"/>
              </a:rPr>
              <a:t>system.</a:t>
            </a:r>
            <a:endParaRPr sz="3200">
              <a:latin typeface="Calibri"/>
              <a:cs typeface="Calibri"/>
            </a:endParaRPr>
          </a:p>
          <a:p>
            <a:pPr marL="355600" marR="640080" indent="-343535">
              <a:lnSpc>
                <a:spcPct val="100000"/>
              </a:lnSpc>
              <a:spcBef>
                <a:spcPts val="365"/>
              </a:spcBef>
              <a:buAutoNum type="arabicPeriod"/>
              <a:tabLst>
                <a:tab pos="356235" algn="l"/>
              </a:tabLst>
            </a:pPr>
            <a:r>
              <a:rPr sz="2400" b="1" u="heavy" spc="-3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OPERATING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SYSTEM:</a:t>
            </a:r>
            <a:r>
              <a:rPr sz="2400" b="1" spc="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It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 </a:t>
            </a:r>
            <a:r>
              <a:rPr sz="2400" spc="-15" dirty="0">
                <a:latin typeface="Calibri"/>
                <a:cs typeface="Calibri"/>
              </a:rPr>
              <a:t>program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which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acts as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 </a:t>
            </a:r>
            <a:r>
              <a:rPr sz="2400" spc="-15" dirty="0">
                <a:latin typeface="Calibri"/>
                <a:cs typeface="Calibri"/>
              </a:rPr>
              <a:t>interface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between</a:t>
            </a:r>
            <a:r>
              <a:rPr sz="2400" spc="-5" dirty="0">
                <a:latin typeface="Calibri"/>
                <a:cs typeface="Calibri"/>
              </a:rPr>
              <a:t> the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user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hardware.</a:t>
            </a:r>
            <a:endParaRPr sz="2400">
              <a:latin typeface="Calibri"/>
              <a:cs typeface="Calibri"/>
            </a:endParaRPr>
          </a:p>
          <a:p>
            <a:pPr marL="92710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Eg.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Windows10,</a:t>
            </a:r>
            <a:r>
              <a:rPr sz="2400" spc="-15" dirty="0">
                <a:latin typeface="Calibri"/>
                <a:cs typeface="Calibri"/>
              </a:rPr>
              <a:t> LINUX,UNIX,MANDRAKE,REDHAT</a:t>
            </a:r>
            <a:endParaRPr sz="2400">
              <a:latin typeface="Calibri"/>
              <a:cs typeface="Calibri"/>
            </a:endParaRPr>
          </a:p>
          <a:p>
            <a:pPr marL="355600" marR="366395" indent="-343535">
              <a:lnSpc>
                <a:spcPct val="100000"/>
              </a:lnSpc>
              <a:buAutoNum type="arabicPeriod" startAt="2"/>
              <a:tabLst>
                <a:tab pos="356235" algn="l"/>
              </a:tabLst>
            </a:pP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LANGUAGE</a:t>
            </a:r>
            <a:r>
              <a:rPr sz="2400" b="1" u="heavy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PROCESSORS:</a:t>
            </a:r>
            <a:r>
              <a:rPr sz="2400" b="1" spc="4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computer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software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which </a:t>
            </a:r>
            <a:r>
              <a:rPr sz="2400" spc="-15" dirty="0">
                <a:latin typeface="Calibri"/>
                <a:cs typeface="Calibri"/>
              </a:rPr>
              <a:t>translates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source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code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into </a:t>
            </a:r>
            <a:r>
              <a:rPr sz="2400" spc="-5" dirty="0">
                <a:latin typeface="Calibri"/>
                <a:cs typeface="Calibri"/>
              </a:rPr>
              <a:t>an object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code(machine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code).</a:t>
            </a:r>
            <a:endParaRPr sz="2400">
              <a:latin typeface="Calibri"/>
              <a:cs typeface="Calibri"/>
            </a:endParaRPr>
          </a:p>
          <a:p>
            <a:pPr marL="355600" marR="5080" indent="135890">
              <a:lnSpc>
                <a:spcPct val="100000"/>
              </a:lnSpc>
            </a:pPr>
            <a:r>
              <a:rPr sz="2400" spc="-5" dirty="0">
                <a:latin typeface="Calibri"/>
                <a:cs typeface="Calibri"/>
              </a:rPr>
              <a:t>As </a:t>
            </a:r>
            <a:r>
              <a:rPr sz="2400" spc="-15" dirty="0">
                <a:latin typeface="Calibri"/>
                <a:cs typeface="Calibri"/>
              </a:rPr>
              <a:t>we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know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that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computer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understands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only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Binary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level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(Machine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level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language),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but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 </a:t>
            </a:r>
            <a:r>
              <a:rPr sz="2400" spc="-15" dirty="0">
                <a:latin typeface="Calibri"/>
                <a:cs typeface="Calibri"/>
              </a:rPr>
              <a:t>programmer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writes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High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Level </a:t>
            </a:r>
            <a:r>
              <a:rPr sz="2400" spc="-10" dirty="0">
                <a:latin typeface="Calibri"/>
                <a:cs typeface="Calibri"/>
              </a:rPr>
              <a:t> Language</a:t>
            </a:r>
            <a:r>
              <a:rPr sz="2400" spc="-5" dirty="0">
                <a:latin typeface="Calibri"/>
                <a:cs typeface="Calibri"/>
              </a:rPr>
              <a:t> which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needs </a:t>
            </a:r>
            <a:r>
              <a:rPr sz="2400" spc="-15" dirty="0">
                <a:latin typeface="Calibri"/>
                <a:cs typeface="Calibri"/>
              </a:rPr>
              <a:t>to </a:t>
            </a:r>
            <a:r>
              <a:rPr sz="2400" spc="-5" dirty="0">
                <a:latin typeface="Calibri"/>
                <a:cs typeface="Calibri"/>
              </a:rPr>
              <a:t>be </a:t>
            </a:r>
            <a:r>
              <a:rPr sz="2400" spc="-15" dirty="0">
                <a:latin typeface="Calibri"/>
                <a:cs typeface="Calibri"/>
              </a:rPr>
              <a:t>converted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Binary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Language.</a:t>
            </a:r>
            <a:endParaRPr sz="2400">
              <a:latin typeface="Calibri"/>
              <a:cs typeface="Calibri"/>
            </a:endParaRPr>
          </a:p>
          <a:p>
            <a:pPr marL="812800" marR="367665" lvl="1" indent="-343535">
              <a:lnSpc>
                <a:spcPct val="100000"/>
              </a:lnSpc>
              <a:spcBef>
                <a:spcPts val="5"/>
              </a:spcBef>
              <a:buFont typeface="Wingdings"/>
              <a:buChar char=""/>
              <a:tabLst>
                <a:tab pos="813435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SOURCE</a:t>
            </a:r>
            <a:r>
              <a:rPr sz="24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CODE: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program code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written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in </a:t>
            </a:r>
            <a:r>
              <a:rPr sz="2400" spc="-10" dirty="0">
                <a:latin typeface="Calibri"/>
                <a:cs typeface="Calibri"/>
              </a:rPr>
              <a:t>High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Level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(Eg.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Python,C,C++,Java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etc.)</a:t>
            </a:r>
            <a:endParaRPr sz="2400">
              <a:latin typeface="Calibri"/>
              <a:cs typeface="Calibri"/>
            </a:endParaRPr>
          </a:p>
          <a:p>
            <a:pPr marL="812800" marR="179705" lvl="1" indent="-343535">
              <a:lnSpc>
                <a:spcPct val="100000"/>
              </a:lnSpc>
              <a:buFont typeface="Wingdings"/>
              <a:buChar char=""/>
              <a:tabLst>
                <a:tab pos="813435" algn="l"/>
              </a:tabLst>
            </a:pP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OBJECT</a:t>
            </a:r>
            <a:r>
              <a:rPr sz="2400" b="1" u="heavy" spc="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CODE:</a:t>
            </a:r>
            <a:r>
              <a:rPr sz="2400" b="1" spc="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Computer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understandable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code</a:t>
            </a:r>
            <a:r>
              <a:rPr sz="2400" spc="-5" dirty="0">
                <a:latin typeface="Calibri"/>
                <a:cs typeface="Calibri"/>
              </a:rPr>
              <a:t> which </a:t>
            </a:r>
            <a:r>
              <a:rPr sz="2400" spc="-15" dirty="0">
                <a:latin typeface="Calibri"/>
                <a:cs typeface="Calibri"/>
              </a:rPr>
              <a:t>can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run 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on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hardware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very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easily.</a:t>
            </a:r>
            <a:r>
              <a:rPr sz="2400" spc="-5" dirty="0">
                <a:latin typeface="Calibri"/>
                <a:cs typeface="Calibri"/>
              </a:rPr>
              <a:t> (Binary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Language/Machine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Language)</a:t>
            </a:r>
            <a:endParaRPr sz="24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TYPES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LANGUAGE</a:t>
            </a:r>
            <a:r>
              <a:rPr sz="2400" b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PROCESSORS:</a:t>
            </a:r>
            <a:endParaRPr sz="24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tabLst>
                <a:tab pos="869950" algn="l"/>
                <a:tab pos="2813050" algn="l"/>
                <a:tab pos="4751070" algn="l"/>
              </a:tabLst>
            </a:pPr>
            <a:r>
              <a:rPr sz="2400" b="1" spc="-5" dirty="0">
                <a:latin typeface="Calibri"/>
                <a:cs typeface="Calibri"/>
              </a:rPr>
              <a:t>i)	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Assembler</a:t>
            </a:r>
            <a:r>
              <a:rPr sz="2400" b="1" spc="-5" dirty="0">
                <a:latin typeface="Calibri"/>
                <a:cs typeface="Calibri"/>
              </a:rPr>
              <a:t>	ii) </a:t>
            </a:r>
            <a:r>
              <a:rPr sz="24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Compiler</a:t>
            </a:r>
            <a:r>
              <a:rPr sz="2400" b="1" spc="-5" dirty="0">
                <a:latin typeface="Calibri"/>
                <a:cs typeface="Calibri"/>
              </a:rPr>
              <a:t>	iii)</a:t>
            </a:r>
            <a:r>
              <a:rPr sz="2400" b="1" spc="-20" dirty="0">
                <a:latin typeface="Calibri"/>
                <a:cs typeface="Calibri"/>
              </a:rPr>
              <a:t> </a:t>
            </a:r>
            <a:r>
              <a:rPr sz="24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Interpreter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71405" y="0"/>
            <a:ext cx="9001125" cy="6799580"/>
            <a:chOff x="71405" y="0"/>
            <a:chExt cx="9001125" cy="6799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2849" y="1928835"/>
              <a:ext cx="8858250" cy="485775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36499" y="1922485"/>
              <a:ext cx="8870950" cy="4870450"/>
            </a:xfrm>
            <a:custGeom>
              <a:avLst/>
              <a:gdLst/>
              <a:ahLst/>
              <a:cxnLst/>
              <a:rect l="l" t="t" r="r" b="b"/>
              <a:pathLst>
                <a:path w="8870950" h="4870450">
                  <a:moveTo>
                    <a:pt x="0" y="4870450"/>
                  </a:moveTo>
                  <a:lnTo>
                    <a:pt x="8870950" y="4870450"/>
                  </a:lnTo>
                  <a:lnTo>
                    <a:pt x="8870950" y="0"/>
                  </a:lnTo>
                  <a:lnTo>
                    <a:pt x="0" y="0"/>
                  </a:lnTo>
                  <a:lnTo>
                    <a:pt x="0" y="4870450"/>
                  </a:lnTo>
                  <a:close/>
                </a:path>
              </a:pathLst>
            </a:custGeom>
            <a:ln w="1270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1405" y="0"/>
              <a:ext cx="9001125" cy="1939289"/>
            </a:xfrm>
            <a:custGeom>
              <a:avLst/>
              <a:gdLst/>
              <a:ahLst/>
              <a:cxnLst/>
              <a:rect l="l" t="t" r="r" b="b"/>
              <a:pathLst>
                <a:path w="9001125" h="1939289">
                  <a:moveTo>
                    <a:pt x="9001125" y="0"/>
                  </a:moveTo>
                  <a:lnTo>
                    <a:pt x="0" y="0"/>
                  </a:lnTo>
                  <a:lnTo>
                    <a:pt x="0" y="1939036"/>
                  </a:lnTo>
                  <a:lnTo>
                    <a:pt x="9001125" y="1939036"/>
                  </a:lnTo>
                  <a:lnTo>
                    <a:pt x="9001125" y="0"/>
                  </a:lnTo>
                  <a:close/>
                </a:path>
              </a:pathLst>
            </a:custGeom>
            <a:solidFill>
              <a:srgbClr val="CCC1D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50088" y="17894"/>
            <a:ext cx="8827770" cy="18535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2400"/>
              </a:lnSpc>
              <a:spcBef>
                <a:spcPts val="95"/>
              </a:spcBef>
            </a:pPr>
            <a:r>
              <a:rPr sz="20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ASSEMBLER:</a:t>
            </a:r>
            <a:r>
              <a:rPr sz="2000" b="1" u="heavy" spc="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Converts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Assembly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Level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Language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to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Binary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Level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Language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and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vice-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95"/>
              </a:lnSpc>
            </a:pPr>
            <a:r>
              <a:rPr sz="2000" spc="-20" dirty="0">
                <a:latin typeface="Calibri"/>
                <a:cs typeface="Calibri"/>
              </a:rPr>
              <a:t>versa</a:t>
            </a:r>
            <a:endParaRPr sz="2000">
              <a:latin typeface="Calibri"/>
              <a:cs typeface="Calibri"/>
            </a:endParaRPr>
          </a:p>
          <a:p>
            <a:pPr marL="12700" marR="391795">
              <a:lnSpc>
                <a:spcPts val="2410"/>
              </a:lnSpc>
              <a:spcBef>
                <a:spcPts val="70"/>
              </a:spcBef>
            </a:pP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COMPILER:</a:t>
            </a:r>
            <a:r>
              <a:rPr sz="2000" b="1" spc="6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Converts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High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Level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Language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Binary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Level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Language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vice-versa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one go.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ts val="2310"/>
              </a:lnSpc>
            </a:pPr>
            <a:r>
              <a:rPr sz="20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INTERPRETER: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Converts</a:t>
            </a:r>
            <a:r>
              <a:rPr sz="2000" spc="5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High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Level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Language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Binary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Level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Language</a:t>
            </a:r>
            <a:r>
              <a:rPr sz="2000" spc="-5" dirty="0">
                <a:latin typeface="Calibri"/>
                <a:cs typeface="Calibri"/>
              </a:rPr>
              <a:t> vice-versa</a:t>
            </a:r>
            <a:r>
              <a:rPr sz="2000" spc="5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000" spc="-10" dirty="0">
                <a:latin typeface="Calibri"/>
                <a:cs typeface="Calibri"/>
              </a:rPr>
              <a:t>by</a:t>
            </a:r>
            <a:r>
              <a:rPr sz="2000" spc="-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line.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6382" y="0"/>
            <a:ext cx="9156700" cy="6871334"/>
            <a:chOff x="-6382" y="0"/>
            <a:chExt cx="9156700" cy="6871334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212" y="922554"/>
              <a:ext cx="4281456" cy="5671300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0" y="636523"/>
              <a:ext cx="4435475" cy="6221730"/>
            </a:xfrm>
            <a:custGeom>
              <a:avLst/>
              <a:gdLst/>
              <a:ahLst/>
              <a:cxnLst/>
              <a:rect l="l" t="t" r="r" b="b"/>
              <a:pathLst>
                <a:path w="4435475" h="6221730">
                  <a:moveTo>
                    <a:pt x="4435442" y="6221475"/>
                  </a:moveTo>
                  <a:lnTo>
                    <a:pt x="4435442" y="0"/>
                  </a:lnTo>
                  <a:lnTo>
                    <a:pt x="0" y="0"/>
                  </a:lnTo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-32" y="0"/>
              <a:ext cx="9144000" cy="786130"/>
            </a:xfrm>
            <a:custGeom>
              <a:avLst/>
              <a:gdLst/>
              <a:ahLst/>
              <a:cxnLst/>
              <a:rect l="l" t="t" r="r" b="b"/>
              <a:pathLst>
                <a:path w="9144000" h="786130">
                  <a:moveTo>
                    <a:pt x="9144000" y="0"/>
                  </a:moveTo>
                  <a:lnTo>
                    <a:pt x="0" y="0"/>
                  </a:lnTo>
                  <a:lnTo>
                    <a:pt x="0" y="785812"/>
                  </a:lnTo>
                  <a:lnTo>
                    <a:pt x="9144000" y="785812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E6DFE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-32" y="0"/>
              <a:ext cx="9144000" cy="786130"/>
            </a:xfrm>
            <a:custGeom>
              <a:avLst/>
              <a:gdLst/>
              <a:ahLst/>
              <a:cxnLst/>
              <a:rect l="l" t="t" r="r" b="b"/>
              <a:pathLst>
                <a:path w="9144000" h="786130">
                  <a:moveTo>
                    <a:pt x="0" y="785812"/>
                  </a:moveTo>
                  <a:lnTo>
                    <a:pt x="9144000" y="785812"/>
                  </a:lnTo>
                  <a:lnTo>
                    <a:pt x="9144000" y="0"/>
                  </a:lnTo>
                  <a:lnTo>
                    <a:pt x="0" y="0"/>
                  </a:lnTo>
                  <a:lnTo>
                    <a:pt x="0" y="785812"/>
                  </a:lnTo>
                  <a:close/>
                </a:path>
              </a:pathLst>
            </a:custGeom>
            <a:ln w="12700">
              <a:solidFill>
                <a:srgbClr val="4F81B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62216" y="110870"/>
            <a:ext cx="861758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spc="-10" dirty="0"/>
              <a:t>WORKING</a:t>
            </a:r>
            <a:r>
              <a:rPr sz="3200" spc="-45" dirty="0"/>
              <a:t> </a:t>
            </a:r>
            <a:r>
              <a:rPr sz="3200" spc="-5" dirty="0"/>
              <a:t>OF</a:t>
            </a:r>
            <a:r>
              <a:rPr sz="3200" spc="-10" dirty="0"/>
              <a:t> </a:t>
            </a:r>
            <a:r>
              <a:rPr sz="3200" spc="-25" dirty="0"/>
              <a:t>COMPILER….The</a:t>
            </a:r>
            <a:r>
              <a:rPr sz="3200" spc="5" dirty="0"/>
              <a:t> </a:t>
            </a:r>
            <a:r>
              <a:rPr sz="3200" spc="-5" dirty="0"/>
              <a:t>compilation</a:t>
            </a:r>
            <a:r>
              <a:rPr sz="3200" spc="-30" dirty="0"/>
              <a:t> </a:t>
            </a:r>
            <a:r>
              <a:rPr sz="3200" spc="-10" dirty="0"/>
              <a:t>process</a:t>
            </a:r>
            <a:endParaRPr sz="3200"/>
          </a:p>
        </p:txBody>
      </p:sp>
      <p:sp>
        <p:nvSpPr>
          <p:cNvPr id="8" name="object 8"/>
          <p:cNvSpPr txBox="1"/>
          <p:nvPr/>
        </p:nvSpPr>
        <p:spPr>
          <a:xfrm>
            <a:off x="507453" y="6301447"/>
            <a:ext cx="1197610" cy="3911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400" b="1" spc="-25" dirty="0">
                <a:latin typeface="Calibri"/>
                <a:cs typeface="Calibri"/>
              </a:rPr>
              <a:t>(.exe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file)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416425" y="876046"/>
            <a:ext cx="4669155" cy="5923280"/>
            <a:chOff x="4416425" y="876046"/>
            <a:chExt cx="4669155" cy="5923280"/>
          </a:xfrm>
        </p:grpSpPr>
        <p:sp>
          <p:nvSpPr>
            <p:cNvPr id="10" name="object 10"/>
            <p:cNvSpPr/>
            <p:nvPr/>
          </p:nvSpPr>
          <p:spPr>
            <a:xfrm>
              <a:off x="4429125" y="888745"/>
              <a:ext cx="4643755" cy="5897880"/>
            </a:xfrm>
            <a:custGeom>
              <a:avLst/>
              <a:gdLst/>
              <a:ahLst/>
              <a:cxnLst/>
              <a:rect l="l" t="t" r="r" b="b"/>
              <a:pathLst>
                <a:path w="4643755" h="5897880">
                  <a:moveTo>
                    <a:pt x="4643501" y="0"/>
                  </a:moveTo>
                  <a:lnTo>
                    <a:pt x="0" y="0"/>
                  </a:lnTo>
                  <a:lnTo>
                    <a:pt x="0" y="1127760"/>
                  </a:lnTo>
                  <a:lnTo>
                    <a:pt x="0" y="1996440"/>
                  </a:lnTo>
                  <a:lnTo>
                    <a:pt x="0" y="3383280"/>
                  </a:lnTo>
                  <a:lnTo>
                    <a:pt x="0" y="4251922"/>
                  </a:lnTo>
                  <a:lnTo>
                    <a:pt x="0" y="5897842"/>
                  </a:lnTo>
                  <a:lnTo>
                    <a:pt x="4643501" y="5897842"/>
                  </a:lnTo>
                  <a:lnTo>
                    <a:pt x="4643501" y="1127760"/>
                  </a:lnTo>
                  <a:lnTo>
                    <a:pt x="4643501" y="0"/>
                  </a:lnTo>
                  <a:close/>
                </a:path>
              </a:pathLst>
            </a:custGeom>
            <a:solidFill>
              <a:srgbClr val="E6B8B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422775" y="1997455"/>
              <a:ext cx="4656455" cy="3149600"/>
            </a:xfrm>
            <a:custGeom>
              <a:avLst/>
              <a:gdLst/>
              <a:ahLst/>
              <a:cxnLst/>
              <a:rect l="l" t="t" r="r" b="b"/>
              <a:pathLst>
                <a:path w="4656455" h="3149600">
                  <a:moveTo>
                    <a:pt x="4656201" y="3136900"/>
                  </a:moveTo>
                  <a:lnTo>
                    <a:pt x="0" y="3136900"/>
                  </a:lnTo>
                  <a:lnTo>
                    <a:pt x="0" y="3149600"/>
                  </a:lnTo>
                  <a:lnTo>
                    <a:pt x="4656201" y="3149600"/>
                  </a:lnTo>
                  <a:lnTo>
                    <a:pt x="4656201" y="3136900"/>
                  </a:lnTo>
                  <a:close/>
                </a:path>
                <a:path w="4656455" h="3149600">
                  <a:moveTo>
                    <a:pt x="4656201" y="2268220"/>
                  </a:moveTo>
                  <a:lnTo>
                    <a:pt x="0" y="2268220"/>
                  </a:lnTo>
                  <a:lnTo>
                    <a:pt x="0" y="2280920"/>
                  </a:lnTo>
                  <a:lnTo>
                    <a:pt x="4656201" y="2280920"/>
                  </a:lnTo>
                  <a:lnTo>
                    <a:pt x="4656201" y="2268220"/>
                  </a:lnTo>
                  <a:close/>
                </a:path>
                <a:path w="4656455" h="3149600">
                  <a:moveTo>
                    <a:pt x="4656201" y="881380"/>
                  </a:moveTo>
                  <a:lnTo>
                    <a:pt x="0" y="881380"/>
                  </a:lnTo>
                  <a:lnTo>
                    <a:pt x="0" y="894080"/>
                  </a:lnTo>
                  <a:lnTo>
                    <a:pt x="4656201" y="894080"/>
                  </a:lnTo>
                  <a:lnTo>
                    <a:pt x="4656201" y="881380"/>
                  </a:lnTo>
                  <a:close/>
                </a:path>
                <a:path w="4656455" h="3149600">
                  <a:moveTo>
                    <a:pt x="4656201" y="0"/>
                  </a:moveTo>
                  <a:lnTo>
                    <a:pt x="0" y="0"/>
                  </a:lnTo>
                  <a:lnTo>
                    <a:pt x="0" y="38100"/>
                  </a:lnTo>
                  <a:lnTo>
                    <a:pt x="4656201" y="38100"/>
                  </a:lnTo>
                  <a:lnTo>
                    <a:pt x="465620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422775" y="882396"/>
              <a:ext cx="4656455" cy="5910580"/>
            </a:xfrm>
            <a:custGeom>
              <a:avLst/>
              <a:gdLst/>
              <a:ahLst/>
              <a:cxnLst/>
              <a:rect l="l" t="t" r="r" b="b"/>
              <a:pathLst>
                <a:path w="4656455" h="5910580">
                  <a:moveTo>
                    <a:pt x="6350" y="0"/>
                  </a:moveTo>
                  <a:lnTo>
                    <a:pt x="6350" y="5910539"/>
                  </a:lnTo>
                </a:path>
                <a:path w="4656455" h="5910580">
                  <a:moveTo>
                    <a:pt x="4649851" y="0"/>
                  </a:moveTo>
                  <a:lnTo>
                    <a:pt x="4649851" y="5910539"/>
                  </a:lnTo>
                </a:path>
                <a:path w="4656455" h="5910580">
                  <a:moveTo>
                    <a:pt x="0" y="6350"/>
                  </a:moveTo>
                  <a:lnTo>
                    <a:pt x="4656201" y="6350"/>
                  </a:lnTo>
                </a:path>
                <a:path w="4656455" h="5910580">
                  <a:moveTo>
                    <a:pt x="0" y="5904189"/>
                  </a:moveTo>
                  <a:lnTo>
                    <a:pt x="4656201" y="5904189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508627" y="908596"/>
            <a:ext cx="4351020" cy="10610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Preprocessing</a:t>
            </a:r>
            <a:r>
              <a:rPr sz="1700" b="1" u="heavy" spc="-2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7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Phase</a:t>
            </a:r>
            <a:r>
              <a:rPr sz="1700" b="1" spc="-1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removes</a:t>
            </a:r>
            <a:r>
              <a:rPr sz="1700" spc="-5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extras</a:t>
            </a:r>
            <a:r>
              <a:rPr sz="1700" spc="2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(such</a:t>
            </a:r>
            <a:r>
              <a:rPr sz="1700" spc="-2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as 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comments) from source </a:t>
            </a:r>
            <a:r>
              <a:rPr sz="1700" spc="-5" dirty="0">
                <a:latin typeface="Calibri"/>
                <a:cs typeface="Calibri"/>
              </a:rPr>
              <a:t>code </a:t>
            </a:r>
            <a:r>
              <a:rPr sz="1700" dirty="0">
                <a:latin typeface="Calibri"/>
                <a:cs typeface="Calibri"/>
              </a:rPr>
              <a:t>and adds all </a:t>
            </a:r>
            <a:r>
              <a:rPr sz="1700" spc="-5" dirty="0">
                <a:latin typeface="Calibri"/>
                <a:cs typeface="Calibri"/>
              </a:rPr>
              <a:t>that </a:t>
            </a:r>
            <a:r>
              <a:rPr sz="1700" dirty="0">
                <a:latin typeface="Calibri"/>
                <a:cs typeface="Calibri"/>
              </a:rPr>
              <a:t>is 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to </a:t>
            </a:r>
            <a:r>
              <a:rPr sz="1700" spc="-5" dirty="0">
                <a:latin typeface="Calibri"/>
                <a:cs typeface="Calibri"/>
              </a:rPr>
              <a:t>be added/expanded so that code </a:t>
            </a:r>
            <a:r>
              <a:rPr sz="1700" dirty="0">
                <a:latin typeface="Calibri"/>
                <a:cs typeface="Calibri"/>
              </a:rPr>
              <a:t>is </a:t>
            </a:r>
            <a:r>
              <a:rPr sz="1700" spc="-10" dirty="0">
                <a:latin typeface="Calibri"/>
                <a:cs typeface="Calibri"/>
              </a:rPr>
              <a:t>completely </a:t>
            </a:r>
            <a:r>
              <a:rPr sz="1700" spc="-37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ready</a:t>
            </a:r>
            <a:r>
              <a:rPr sz="1700" spc="-25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for</a:t>
            </a:r>
            <a:r>
              <a:rPr sz="1700" spc="1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the</a:t>
            </a:r>
            <a:r>
              <a:rPr sz="1700" spc="-10" dirty="0">
                <a:latin typeface="Calibri"/>
                <a:cs typeface="Calibri"/>
              </a:rPr>
              <a:t> next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phase.</a:t>
            </a:r>
            <a:endParaRPr sz="17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274185" marR="60960">
              <a:lnSpc>
                <a:spcPct val="100000"/>
              </a:lnSpc>
              <a:spcBef>
                <a:spcPts val="100"/>
              </a:spcBef>
            </a:pPr>
            <a:r>
              <a:rPr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Analysis Phase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spc="-5" dirty="0"/>
              <a:t>(the </a:t>
            </a:r>
            <a:r>
              <a:rPr spc="-10" dirty="0"/>
              <a:t>front </a:t>
            </a:r>
            <a:r>
              <a:rPr dirty="0"/>
              <a:t>end phase) </a:t>
            </a:r>
            <a:r>
              <a:rPr spc="-5" dirty="0"/>
              <a:t>of </a:t>
            </a:r>
            <a:r>
              <a:rPr dirty="0"/>
              <a:t> </a:t>
            </a:r>
            <a:r>
              <a:rPr spc="-5" dirty="0"/>
              <a:t>compilation identifies </a:t>
            </a:r>
            <a:r>
              <a:rPr dirty="0"/>
              <a:t>all the </a:t>
            </a:r>
            <a:r>
              <a:rPr spc="-15" dirty="0"/>
              <a:t>tokens </a:t>
            </a:r>
            <a:r>
              <a:rPr dirty="0"/>
              <a:t>in the </a:t>
            </a:r>
            <a:r>
              <a:rPr spc="-10" dirty="0"/>
              <a:t>source </a:t>
            </a:r>
            <a:r>
              <a:rPr spc="-370" dirty="0"/>
              <a:t> </a:t>
            </a:r>
            <a:r>
              <a:rPr spc="-5" dirty="0"/>
              <a:t>code </a:t>
            </a:r>
            <a:r>
              <a:rPr dirty="0"/>
              <a:t>and</a:t>
            </a:r>
            <a:r>
              <a:rPr spc="-15" dirty="0"/>
              <a:t> </a:t>
            </a:r>
            <a:r>
              <a:rPr spc="-10" dirty="0"/>
              <a:t>creates</a:t>
            </a:r>
            <a:r>
              <a:rPr spc="-5" dirty="0"/>
              <a:t> </a:t>
            </a:r>
            <a:r>
              <a:rPr dirty="0"/>
              <a:t>a </a:t>
            </a:r>
            <a:r>
              <a:rPr spc="-10" dirty="0"/>
              <a:t>symbol</a:t>
            </a:r>
            <a:r>
              <a:rPr spc="10" dirty="0"/>
              <a:t> </a:t>
            </a:r>
            <a:r>
              <a:rPr spc="-10" dirty="0"/>
              <a:t>table</a:t>
            </a:r>
            <a:r>
              <a:rPr spc="5" dirty="0"/>
              <a:t> </a:t>
            </a:r>
            <a:r>
              <a:rPr dirty="0"/>
              <a:t>with</a:t>
            </a:r>
            <a:r>
              <a:rPr spc="-10" dirty="0"/>
              <a:t> </a:t>
            </a:r>
            <a:r>
              <a:rPr dirty="0"/>
              <a:t>it.</a:t>
            </a:r>
          </a:p>
          <a:p>
            <a:pPr marL="4274185" marR="5080">
              <a:lnSpc>
                <a:spcPct val="100000"/>
              </a:lnSpc>
              <a:spcBef>
                <a:spcPts val="720"/>
              </a:spcBef>
            </a:pPr>
            <a:r>
              <a:rPr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Synthesis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phase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dirty="0"/>
              <a:t>(he </a:t>
            </a:r>
            <a:r>
              <a:rPr spc="-5" dirty="0"/>
              <a:t>back-end </a:t>
            </a:r>
            <a:r>
              <a:rPr dirty="0"/>
              <a:t>phase) </a:t>
            </a:r>
            <a:r>
              <a:rPr spc="-10" dirty="0"/>
              <a:t>parses </a:t>
            </a:r>
            <a:r>
              <a:rPr dirty="0"/>
              <a:t>the </a:t>
            </a:r>
            <a:r>
              <a:rPr spc="5" dirty="0"/>
              <a:t> </a:t>
            </a:r>
            <a:r>
              <a:rPr spc="-10" dirty="0"/>
              <a:t>source</a:t>
            </a:r>
            <a:r>
              <a:rPr spc="-20" dirty="0"/>
              <a:t> </a:t>
            </a:r>
            <a:r>
              <a:rPr spc="-5" dirty="0"/>
              <a:t>code</a:t>
            </a:r>
            <a:r>
              <a:rPr spc="5" dirty="0"/>
              <a:t> </a:t>
            </a:r>
            <a:r>
              <a:rPr dirty="0"/>
              <a:t>and</a:t>
            </a:r>
            <a:r>
              <a:rPr spc="-15" dirty="0"/>
              <a:t> </a:t>
            </a:r>
            <a:r>
              <a:rPr spc="-10" dirty="0"/>
              <a:t>generates</a:t>
            </a:r>
            <a:r>
              <a:rPr spc="-15" dirty="0"/>
              <a:t> </a:t>
            </a:r>
            <a:r>
              <a:rPr spc="-20" dirty="0"/>
              <a:t>syntax</a:t>
            </a:r>
            <a:r>
              <a:rPr spc="10" dirty="0"/>
              <a:t> </a:t>
            </a:r>
            <a:r>
              <a:rPr spc="-10" dirty="0"/>
              <a:t>tree</a:t>
            </a:r>
            <a:r>
              <a:rPr spc="5" dirty="0"/>
              <a:t> </a:t>
            </a:r>
            <a:r>
              <a:rPr spc="-5" dirty="0"/>
              <a:t>out</a:t>
            </a:r>
            <a:r>
              <a:rPr spc="-10" dirty="0"/>
              <a:t> </a:t>
            </a:r>
            <a:r>
              <a:rPr spc="-5" dirty="0"/>
              <a:t>of</a:t>
            </a:r>
            <a:r>
              <a:rPr spc="15" dirty="0"/>
              <a:t> </a:t>
            </a:r>
            <a:r>
              <a:rPr dirty="0"/>
              <a:t>it. </a:t>
            </a:r>
            <a:r>
              <a:rPr spc="5" dirty="0"/>
              <a:t> </a:t>
            </a:r>
            <a:r>
              <a:rPr spc="-5" dirty="0"/>
              <a:t>Once</a:t>
            </a:r>
            <a:r>
              <a:rPr spc="-10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spc="-10" dirty="0"/>
              <a:t>code</a:t>
            </a:r>
            <a:r>
              <a:rPr spc="-5" dirty="0"/>
              <a:t> </a:t>
            </a:r>
            <a:r>
              <a:rPr dirty="0"/>
              <a:t>is</a:t>
            </a:r>
            <a:r>
              <a:rPr spc="-10" dirty="0"/>
              <a:t> error</a:t>
            </a:r>
            <a:r>
              <a:rPr spc="-15" dirty="0"/>
              <a:t> </a:t>
            </a:r>
            <a:r>
              <a:rPr spc="-10" dirty="0"/>
              <a:t>free,</a:t>
            </a:r>
            <a:r>
              <a:rPr spc="5" dirty="0"/>
              <a:t> </a:t>
            </a:r>
            <a:r>
              <a:rPr dirty="0"/>
              <a:t>the</a:t>
            </a:r>
            <a:r>
              <a:rPr spc="5" dirty="0"/>
              <a:t> </a:t>
            </a:r>
            <a:r>
              <a:rPr spc="-5" dirty="0"/>
              <a:t>compiler</a:t>
            </a:r>
            <a:r>
              <a:rPr spc="-15" dirty="0"/>
              <a:t> </a:t>
            </a:r>
            <a:r>
              <a:rPr spc="-10" dirty="0"/>
              <a:t>converts </a:t>
            </a:r>
            <a:r>
              <a:rPr spc="-370" dirty="0"/>
              <a:t> </a:t>
            </a:r>
            <a:r>
              <a:rPr spc="-10" dirty="0"/>
              <a:t>into</a:t>
            </a:r>
            <a:r>
              <a:rPr spc="-25" dirty="0"/>
              <a:t> </a:t>
            </a:r>
            <a:r>
              <a:rPr spc="-10" dirty="0"/>
              <a:t>intermediate</a:t>
            </a:r>
            <a:r>
              <a:rPr spc="5" dirty="0"/>
              <a:t> </a:t>
            </a:r>
            <a:r>
              <a:rPr spc="-5" dirty="0"/>
              <a:t>code</a:t>
            </a:r>
            <a:r>
              <a:rPr dirty="0"/>
              <a:t> </a:t>
            </a:r>
            <a:r>
              <a:rPr spc="-5" dirty="0"/>
              <a:t>that</a:t>
            </a:r>
            <a:r>
              <a:rPr spc="10" dirty="0"/>
              <a:t> </a:t>
            </a:r>
            <a:r>
              <a:rPr dirty="0"/>
              <a:t>is</a:t>
            </a:r>
            <a:r>
              <a:rPr spc="-5" dirty="0"/>
              <a:t> </a:t>
            </a:r>
            <a:r>
              <a:rPr dirty="0"/>
              <a:t>in </a:t>
            </a:r>
            <a:r>
              <a:rPr spc="-5" dirty="0"/>
              <a:t>the </a:t>
            </a:r>
            <a:r>
              <a:rPr spc="-15" dirty="0"/>
              <a:t>form</a:t>
            </a:r>
            <a:r>
              <a:rPr spc="10" dirty="0"/>
              <a:t> </a:t>
            </a:r>
            <a:r>
              <a:rPr spc="-5" dirty="0"/>
              <a:t>of </a:t>
            </a:r>
            <a:r>
              <a:rPr dirty="0"/>
              <a:t> </a:t>
            </a:r>
            <a:r>
              <a:rPr spc="-5" dirty="0"/>
              <a:t>assembly</a:t>
            </a:r>
            <a:r>
              <a:rPr spc="-15" dirty="0"/>
              <a:t> </a:t>
            </a:r>
            <a:r>
              <a:rPr spc="-5" dirty="0"/>
              <a:t>level</a:t>
            </a:r>
            <a:r>
              <a:rPr dirty="0"/>
              <a:t> </a:t>
            </a:r>
            <a:r>
              <a:rPr spc="-5" dirty="0"/>
              <a:t>instructions.</a:t>
            </a:r>
          </a:p>
          <a:p>
            <a:pPr marL="4274185" marR="67945">
              <a:lnSpc>
                <a:spcPct val="100000"/>
              </a:lnSpc>
              <a:spcBef>
                <a:spcPts val="720"/>
              </a:spcBef>
            </a:pPr>
            <a:r>
              <a:rPr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Assembly</a:t>
            </a:r>
            <a:r>
              <a:rPr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phase</a:t>
            </a:r>
            <a:r>
              <a:rPr b="1" spc="-5" dirty="0">
                <a:latin typeface="Calibri"/>
                <a:cs typeface="Calibri"/>
              </a:rPr>
              <a:t> </a:t>
            </a:r>
            <a:r>
              <a:rPr spc="-5" dirty="0"/>
              <a:t>receives </a:t>
            </a:r>
            <a:r>
              <a:rPr dirty="0"/>
              <a:t>the </a:t>
            </a:r>
            <a:r>
              <a:rPr spc="-5" dirty="0"/>
              <a:t>assembly level </a:t>
            </a:r>
            <a:r>
              <a:rPr dirty="0"/>
              <a:t> </a:t>
            </a:r>
            <a:r>
              <a:rPr spc="-5" dirty="0"/>
              <a:t>instructions </a:t>
            </a:r>
            <a:r>
              <a:rPr dirty="0"/>
              <a:t>and then </a:t>
            </a:r>
            <a:r>
              <a:rPr spc="-10" dirty="0"/>
              <a:t>converts </a:t>
            </a:r>
            <a:r>
              <a:rPr dirty="0"/>
              <a:t>it </a:t>
            </a:r>
            <a:r>
              <a:rPr spc="-10" dirty="0"/>
              <a:t>into </a:t>
            </a:r>
            <a:r>
              <a:rPr spc="-5" dirty="0"/>
              <a:t>object code </a:t>
            </a:r>
            <a:r>
              <a:rPr spc="-370" dirty="0"/>
              <a:t> </a:t>
            </a:r>
            <a:r>
              <a:rPr spc="-5" dirty="0"/>
              <a:t>(machine</a:t>
            </a:r>
            <a:r>
              <a:rPr spc="-30" dirty="0"/>
              <a:t> </a:t>
            </a:r>
            <a:r>
              <a:rPr spc="-5" dirty="0"/>
              <a:t>code).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4508627" y="5161318"/>
            <a:ext cx="4281170" cy="1579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7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Linking Phase </a:t>
            </a:r>
            <a:r>
              <a:rPr sz="1700" dirty="0">
                <a:latin typeface="Calibri"/>
                <a:cs typeface="Calibri"/>
              </a:rPr>
              <a:t>all the </a:t>
            </a:r>
            <a:r>
              <a:rPr sz="1700" spc="-10" dirty="0">
                <a:latin typeface="Calibri"/>
                <a:cs typeface="Calibri"/>
              </a:rPr>
              <a:t>required </a:t>
            </a:r>
            <a:r>
              <a:rPr sz="1700" spc="-5" dirty="0">
                <a:latin typeface="Calibri"/>
                <a:cs typeface="Calibri"/>
              </a:rPr>
              <a:t>libraries </a:t>
            </a:r>
            <a:r>
              <a:rPr sz="1700" spc="-10" dirty="0">
                <a:latin typeface="Calibri"/>
                <a:cs typeface="Calibri"/>
              </a:rPr>
              <a:t>are </a:t>
            </a:r>
            <a:r>
              <a:rPr sz="1700" spc="-15" dirty="0">
                <a:latin typeface="Calibri"/>
                <a:cs typeface="Calibri"/>
              </a:rPr>
              <a:t>linked </a:t>
            </a:r>
            <a:r>
              <a:rPr sz="1700" spc="-370" dirty="0">
                <a:latin typeface="Calibri"/>
                <a:cs typeface="Calibri"/>
              </a:rPr>
              <a:t> </a:t>
            </a:r>
            <a:r>
              <a:rPr sz="1700" dirty="0">
                <a:latin typeface="Calibri"/>
                <a:cs typeface="Calibri"/>
              </a:rPr>
              <a:t>with the </a:t>
            </a:r>
            <a:r>
              <a:rPr sz="1700" spc="-5" dirty="0">
                <a:latin typeface="Calibri"/>
                <a:cs typeface="Calibri"/>
              </a:rPr>
              <a:t>object code by </a:t>
            </a:r>
            <a:r>
              <a:rPr sz="1700" dirty="0">
                <a:latin typeface="Calibri"/>
                <a:cs typeface="Calibri"/>
              </a:rPr>
              <a:t>the </a:t>
            </a:r>
            <a:r>
              <a:rPr sz="1700" spc="-10" dirty="0">
                <a:latin typeface="Calibri"/>
                <a:cs typeface="Calibri"/>
              </a:rPr>
              <a:t>Linker(a </a:t>
            </a:r>
            <a:r>
              <a:rPr sz="1700" spc="-5" dirty="0">
                <a:latin typeface="Calibri"/>
                <a:cs typeface="Calibri"/>
              </a:rPr>
              <a:t>part of </a:t>
            </a:r>
            <a:r>
              <a:rPr sz="1700" dirty="0">
                <a:latin typeface="Calibri"/>
                <a:cs typeface="Calibri"/>
              </a:rPr>
              <a:t>the 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compiler). </a:t>
            </a:r>
            <a:r>
              <a:rPr sz="1700" spc="-20" dirty="0">
                <a:latin typeface="Calibri"/>
                <a:cs typeface="Calibri"/>
              </a:rPr>
              <a:t>Finally, </a:t>
            </a:r>
            <a:r>
              <a:rPr sz="1700" dirty="0">
                <a:latin typeface="Calibri"/>
                <a:cs typeface="Calibri"/>
              </a:rPr>
              <a:t>the </a:t>
            </a:r>
            <a:r>
              <a:rPr sz="1700" spc="-5" dirty="0">
                <a:latin typeface="Calibri"/>
                <a:cs typeface="Calibri"/>
              </a:rPr>
              <a:t>Code has become </a:t>
            </a:r>
            <a:r>
              <a:rPr sz="1700" dirty="0">
                <a:latin typeface="Calibri"/>
                <a:cs typeface="Calibri"/>
              </a:rPr>
              <a:t> </a:t>
            </a:r>
            <a:r>
              <a:rPr sz="1700" spc="-10" dirty="0">
                <a:latin typeface="Calibri"/>
                <a:cs typeface="Calibri"/>
              </a:rPr>
              <a:t>executable </a:t>
            </a:r>
            <a:r>
              <a:rPr sz="1700" spc="-20" dirty="0">
                <a:latin typeface="Calibri"/>
                <a:cs typeface="Calibri"/>
              </a:rPr>
              <a:t>(.exe </a:t>
            </a:r>
            <a:r>
              <a:rPr sz="1700" spc="-5" dirty="0">
                <a:latin typeface="Calibri"/>
                <a:cs typeface="Calibri"/>
              </a:rPr>
              <a:t>file), </a:t>
            </a:r>
            <a:r>
              <a:rPr sz="1700" dirty="0">
                <a:latin typeface="Calibri"/>
                <a:cs typeface="Calibri"/>
              </a:rPr>
              <a:t>which is the </a:t>
            </a:r>
            <a:r>
              <a:rPr sz="1700" spc="-5" dirty="0">
                <a:latin typeface="Calibri"/>
                <a:cs typeface="Calibri"/>
              </a:rPr>
              <a:t>final object </a:t>
            </a:r>
            <a:r>
              <a:rPr sz="1700" dirty="0">
                <a:latin typeface="Calibri"/>
                <a:cs typeface="Calibri"/>
              </a:rPr>
              <a:t> </a:t>
            </a:r>
            <a:r>
              <a:rPr sz="1700" spc="-5" dirty="0">
                <a:latin typeface="Calibri"/>
                <a:cs typeface="Calibri"/>
              </a:rPr>
              <a:t>code with libraries ready </a:t>
            </a:r>
            <a:r>
              <a:rPr sz="1700" spc="-15" dirty="0">
                <a:latin typeface="Calibri"/>
                <a:cs typeface="Calibri"/>
              </a:rPr>
              <a:t>for </a:t>
            </a:r>
            <a:r>
              <a:rPr sz="1700" dirty="0">
                <a:latin typeface="Calibri"/>
                <a:cs typeface="Calibri"/>
              </a:rPr>
              <a:t>its </a:t>
            </a:r>
            <a:r>
              <a:rPr sz="1700" spc="-10" dirty="0">
                <a:latin typeface="Calibri"/>
                <a:cs typeface="Calibri"/>
              </a:rPr>
              <a:t>execution </a:t>
            </a:r>
            <a:r>
              <a:rPr sz="1700" dirty="0">
                <a:latin typeface="Calibri"/>
                <a:cs typeface="Calibri"/>
              </a:rPr>
              <a:t>in </a:t>
            </a:r>
            <a:r>
              <a:rPr sz="1700" spc="5" dirty="0">
                <a:latin typeface="Calibri"/>
                <a:cs typeface="Calibri"/>
              </a:rPr>
              <a:t> </a:t>
            </a:r>
            <a:r>
              <a:rPr sz="1700" spc="-15" dirty="0">
                <a:latin typeface="Calibri"/>
                <a:cs typeface="Calibri"/>
              </a:rPr>
              <a:t>memory.</a:t>
            </a:r>
            <a:endParaRPr sz="1700">
              <a:latin typeface="Calibri"/>
              <a:cs typeface="Calibri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773087" y="844550"/>
            <a:ext cx="954405" cy="811530"/>
            <a:chOff x="773087" y="844550"/>
            <a:chExt cx="954405" cy="811530"/>
          </a:xfrm>
        </p:grpSpPr>
        <p:sp>
          <p:nvSpPr>
            <p:cNvPr id="17" name="object 17"/>
            <p:cNvSpPr/>
            <p:nvPr/>
          </p:nvSpPr>
          <p:spPr>
            <a:xfrm>
              <a:off x="785787" y="857250"/>
              <a:ext cx="929005" cy="786130"/>
            </a:xfrm>
            <a:custGeom>
              <a:avLst/>
              <a:gdLst/>
              <a:ahLst/>
              <a:cxnLst/>
              <a:rect l="l" t="t" r="r" b="b"/>
              <a:pathLst>
                <a:path w="929005" h="786130">
                  <a:moveTo>
                    <a:pt x="928712" y="0"/>
                  </a:moveTo>
                  <a:lnTo>
                    <a:pt x="0" y="0"/>
                  </a:lnTo>
                  <a:lnTo>
                    <a:pt x="0" y="785749"/>
                  </a:lnTo>
                  <a:lnTo>
                    <a:pt x="672680" y="785749"/>
                  </a:lnTo>
                  <a:lnTo>
                    <a:pt x="928712" y="529716"/>
                  </a:lnTo>
                  <a:lnTo>
                    <a:pt x="928712" y="0"/>
                  </a:lnTo>
                  <a:close/>
                </a:path>
              </a:pathLst>
            </a:custGeom>
            <a:solidFill>
              <a:srgbClr val="DCE6F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458468" y="1386966"/>
              <a:ext cx="256540" cy="256540"/>
            </a:xfrm>
            <a:custGeom>
              <a:avLst/>
              <a:gdLst/>
              <a:ahLst/>
              <a:cxnLst/>
              <a:rect l="l" t="t" r="r" b="b"/>
              <a:pathLst>
                <a:path w="256539" h="256539">
                  <a:moveTo>
                    <a:pt x="256031" y="0"/>
                  </a:moveTo>
                  <a:lnTo>
                    <a:pt x="51181" y="51181"/>
                  </a:lnTo>
                  <a:lnTo>
                    <a:pt x="0" y="256032"/>
                  </a:lnTo>
                  <a:lnTo>
                    <a:pt x="256031" y="0"/>
                  </a:lnTo>
                  <a:close/>
                </a:path>
              </a:pathLst>
            </a:custGeom>
            <a:solidFill>
              <a:srgbClr val="B0B8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5787" y="857250"/>
              <a:ext cx="929005" cy="786130"/>
            </a:xfrm>
            <a:custGeom>
              <a:avLst/>
              <a:gdLst/>
              <a:ahLst/>
              <a:cxnLst/>
              <a:rect l="l" t="t" r="r" b="b"/>
              <a:pathLst>
                <a:path w="929005" h="786130">
                  <a:moveTo>
                    <a:pt x="672680" y="785749"/>
                  </a:moveTo>
                  <a:lnTo>
                    <a:pt x="723861" y="580898"/>
                  </a:lnTo>
                  <a:lnTo>
                    <a:pt x="928712" y="529716"/>
                  </a:lnTo>
                  <a:lnTo>
                    <a:pt x="672680" y="785749"/>
                  </a:lnTo>
                  <a:lnTo>
                    <a:pt x="0" y="785749"/>
                  </a:lnTo>
                  <a:lnTo>
                    <a:pt x="0" y="0"/>
                  </a:lnTo>
                  <a:lnTo>
                    <a:pt x="928712" y="0"/>
                  </a:lnTo>
                  <a:lnTo>
                    <a:pt x="928712" y="529716"/>
                  </a:lnTo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887602" y="884351"/>
            <a:ext cx="725805" cy="4527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ts val="1680"/>
              </a:lnSpc>
              <a:spcBef>
                <a:spcPts val="105"/>
              </a:spcBef>
            </a:pPr>
            <a:r>
              <a:rPr sz="1400" b="1" dirty="0">
                <a:solidFill>
                  <a:srgbClr val="0000FF"/>
                </a:solidFill>
                <a:latin typeface="Calibri"/>
                <a:cs typeface="Calibri"/>
              </a:rPr>
              <a:t>C</a:t>
            </a:r>
            <a:r>
              <a:rPr sz="1400" b="1" spc="-5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00FF"/>
                </a:solidFill>
                <a:latin typeface="Calibri"/>
                <a:cs typeface="Calibri"/>
              </a:rPr>
              <a:t>/</a:t>
            </a:r>
            <a:r>
              <a:rPr sz="1400" b="1" spc="-40" dirty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0000FF"/>
                </a:solidFill>
                <a:latin typeface="Calibri"/>
                <a:cs typeface="Calibri"/>
              </a:rPr>
              <a:t>C++</a:t>
            </a:r>
            <a:endParaRPr sz="1400">
              <a:latin typeface="Calibri"/>
              <a:cs typeface="Calibri"/>
            </a:endParaRPr>
          </a:p>
          <a:p>
            <a:pPr algn="ctr">
              <a:lnSpc>
                <a:spcPts val="1680"/>
              </a:lnSpc>
            </a:pPr>
            <a:r>
              <a:rPr sz="1400" b="1" spc="-5" dirty="0">
                <a:solidFill>
                  <a:srgbClr val="0000FF"/>
                </a:solidFill>
                <a:latin typeface="Calibri"/>
                <a:cs typeface="Calibri"/>
              </a:rPr>
              <a:t>Language</a:t>
            </a:r>
            <a:endParaRPr sz="1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32" y="71373"/>
            <a:ext cx="9144000" cy="857250"/>
          </a:xfrm>
          <a:custGeom>
            <a:avLst/>
            <a:gdLst/>
            <a:ahLst/>
            <a:cxnLst/>
            <a:rect l="l" t="t" r="r" b="b"/>
            <a:pathLst>
              <a:path w="9144000" h="857250">
                <a:moveTo>
                  <a:pt x="9144000" y="0"/>
                </a:moveTo>
                <a:lnTo>
                  <a:pt x="0" y="0"/>
                </a:lnTo>
                <a:lnTo>
                  <a:pt x="0" y="857250"/>
                </a:lnTo>
                <a:lnTo>
                  <a:pt x="9144000" y="857250"/>
                </a:lnTo>
                <a:lnTo>
                  <a:pt x="9144000" y="0"/>
                </a:lnTo>
                <a:close/>
              </a:path>
            </a:pathLst>
          </a:custGeom>
          <a:solidFill>
            <a:srgbClr val="B0A0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595" y="251371"/>
            <a:ext cx="8248650" cy="452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spc="-10" dirty="0"/>
              <a:t>WORKING</a:t>
            </a:r>
            <a:r>
              <a:rPr sz="2800" spc="-5" dirty="0"/>
              <a:t> OF</a:t>
            </a:r>
            <a:r>
              <a:rPr sz="2800" spc="-15" dirty="0"/>
              <a:t> </a:t>
            </a:r>
            <a:r>
              <a:rPr sz="2800" spc="-5" dirty="0"/>
              <a:t>INTERPRETER…The</a:t>
            </a:r>
            <a:r>
              <a:rPr sz="2800" spc="20" dirty="0"/>
              <a:t> </a:t>
            </a:r>
            <a:r>
              <a:rPr sz="2800" spc="-15" dirty="0"/>
              <a:t>Interpretation</a:t>
            </a:r>
            <a:r>
              <a:rPr sz="2800" spc="30" dirty="0"/>
              <a:t> </a:t>
            </a:r>
            <a:r>
              <a:rPr sz="2800" spc="-10" dirty="0"/>
              <a:t>process</a:t>
            </a:r>
            <a:endParaRPr sz="2800"/>
          </a:p>
        </p:txBody>
      </p:sp>
      <p:grpSp>
        <p:nvGrpSpPr>
          <p:cNvPr id="4" name="object 4"/>
          <p:cNvGrpSpPr/>
          <p:nvPr/>
        </p:nvGrpSpPr>
        <p:grpSpPr>
          <a:xfrm>
            <a:off x="1871598" y="2232195"/>
            <a:ext cx="7023100" cy="3410585"/>
            <a:chOff x="1871598" y="2232195"/>
            <a:chExt cx="7023100" cy="3410585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71598" y="2232195"/>
              <a:ext cx="6419850" cy="340999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7286625" y="4000474"/>
              <a:ext cx="1607820" cy="646430"/>
            </a:xfrm>
            <a:custGeom>
              <a:avLst/>
              <a:gdLst/>
              <a:ahLst/>
              <a:cxnLst/>
              <a:rect l="l" t="t" r="r" b="b"/>
              <a:pathLst>
                <a:path w="1607820" h="646429">
                  <a:moveTo>
                    <a:pt x="1607820" y="0"/>
                  </a:moveTo>
                  <a:lnTo>
                    <a:pt x="0" y="0"/>
                  </a:lnTo>
                  <a:lnTo>
                    <a:pt x="0" y="646328"/>
                  </a:lnTo>
                  <a:lnTo>
                    <a:pt x="1607820" y="646328"/>
                  </a:lnTo>
                  <a:lnTo>
                    <a:pt x="16078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374508" y="4019308"/>
            <a:ext cx="1433195" cy="57594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05"/>
              </a:spcBef>
            </a:pPr>
            <a:r>
              <a:rPr sz="1800" spc="-5" dirty="0">
                <a:latin typeface="Calibri"/>
                <a:cs typeface="Calibri"/>
              </a:rPr>
              <a:t>Object</a:t>
            </a:r>
            <a:r>
              <a:rPr sz="1800" spc="-55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Code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800" spc="-5" dirty="0">
                <a:latin typeface="Calibri"/>
                <a:cs typeface="Calibri"/>
              </a:rPr>
              <a:t>(Running</a:t>
            </a:r>
            <a:r>
              <a:rPr sz="1800" spc="-4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code)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214412" y="2857538"/>
            <a:ext cx="1033144" cy="954405"/>
          </a:xfrm>
          <a:custGeom>
            <a:avLst/>
            <a:gdLst/>
            <a:ahLst/>
            <a:cxnLst/>
            <a:rect l="l" t="t" r="r" b="b"/>
            <a:pathLst>
              <a:path w="1033144" h="954404">
                <a:moveTo>
                  <a:pt x="1032649" y="0"/>
                </a:moveTo>
                <a:lnTo>
                  <a:pt x="0" y="0"/>
                </a:lnTo>
                <a:lnTo>
                  <a:pt x="0" y="954112"/>
                </a:lnTo>
                <a:lnTo>
                  <a:pt x="1032649" y="954112"/>
                </a:lnTo>
                <a:lnTo>
                  <a:pt x="10326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293494" y="2879140"/>
            <a:ext cx="869950" cy="8801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1680"/>
              </a:lnSpc>
              <a:spcBef>
                <a:spcPts val="105"/>
              </a:spcBef>
            </a:pPr>
            <a:r>
              <a:rPr sz="1400" b="1" spc="-5" dirty="0">
                <a:latin typeface="Calibri"/>
                <a:cs typeface="Calibri"/>
              </a:rPr>
              <a:t>Cod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ne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1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</a:pPr>
            <a:r>
              <a:rPr sz="1400" b="1" spc="-5" dirty="0">
                <a:latin typeface="Calibri"/>
                <a:cs typeface="Calibri"/>
              </a:rPr>
              <a:t>Cod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ne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2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  <a:spcBef>
                <a:spcPts val="5"/>
              </a:spcBef>
            </a:pPr>
            <a:r>
              <a:rPr sz="1400" b="1" spc="-5" dirty="0">
                <a:latin typeface="Calibri"/>
                <a:cs typeface="Calibri"/>
              </a:rPr>
              <a:t>Cod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ne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3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</a:pPr>
            <a:r>
              <a:rPr sz="1400" b="1" spc="-5" dirty="0">
                <a:latin typeface="Calibri"/>
                <a:cs typeface="Calibri"/>
              </a:rPr>
              <a:t>Cod</a:t>
            </a:r>
            <a:r>
              <a:rPr sz="1400" b="1" dirty="0">
                <a:latin typeface="Calibri"/>
                <a:cs typeface="Calibri"/>
              </a:rPr>
              <a:t>e</a:t>
            </a:r>
            <a:r>
              <a:rPr sz="1400" b="1" spc="-4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L</a:t>
            </a:r>
            <a:r>
              <a:rPr sz="1400" b="1" spc="-10" dirty="0">
                <a:latin typeface="Calibri"/>
                <a:cs typeface="Calibri"/>
              </a:rPr>
              <a:t>i</a:t>
            </a:r>
            <a:r>
              <a:rPr sz="1400" b="1" dirty="0">
                <a:latin typeface="Calibri"/>
                <a:cs typeface="Calibri"/>
              </a:rPr>
              <a:t>ne</a:t>
            </a:r>
            <a:r>
              <a:rPr sz="1400" b="1" spc="-5" dirty="0">
                <a:latin typeface="Calibri"/>
                <a:cs typeface="Calibri"/>
              </a:rPr>
              <a:t> </a:t>
            </a:r>
            <a:r>
              <a:rPr sz="1400" b="1" dirty="0">
                <a:latin typeface="Calibri"/>
                <a:cs typeface="Calibri"/>
              </a:rPr>
              <a:t>4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501001" y="2714574"/>
            <a:ext cx="887094" cy="1200785"/>
          </a:xfrm>
          <a:custGeom>
            <a:avLst/>
            <a:gdLst/>
            <a:ahLst/>
            <a:cxnLst/>
            <a:rect l="l" t="t" r="r" b="b"/>
            <a:pathLst>
              <a:path w="887095" h="1200785">
                <a:moveTo>
                  <a:pt x="886777" y="0"/>
                </a:moveTo>
                <a:lnTo>
                  <a:pt x="0" y="0"/>
                </a:lnTo>
                <a:lnTo>
                  <a:pt x="0" y="1200327"/>
                </a:lnTo>
                <a:lnTo>
                  <a:pt x="886777" y="1200327"/>
                </a:lnTo>
                <a:lnTo>
                  <a:pt x="886777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581010" y="2733179"/>
            <a:ext cx="727075" cy="1124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spc="5" dirty="0">
                <a:latin typeface="Calibri"/>
                <a:cs typeface="Calibri"/>
              </a:rPr>
              <a:t>101101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dirty="0">
                <a:latin typeface="Calibri"/>
                <a:cs typeface="Calibri"/>
              </a:rPr>
              <a:t>110110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5" dirty="0">
                <a:latin typeface="Calibri"/>
                <a:cs typeface="Calibri"/>
              </a:rPr>
              <a:t>101010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1800" spc="5" dirty="0">
                <a:latin typeface="Calibri"/>
                <a:cs typeface="Calibri"/>
              </a:rPr>
              <a:t>111011</a:t>
            </a:r>
            <a:endParaRPr sz="18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876288" y="4860034"/>
            <a:ext cx="2212848" cy="1924812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7036943" y="4924475"/>
            <a:ext cx="1857375" cy="173291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8100" marR="30480" indent="50800" algn="just">
              <a:lnSpc>
                <a:spcPct val="100000"/>
              </a:lnSpc>
              <a:spcBef>
                <a:spcPts val="105"/>
              </a:spcBef>
            </a:pP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Execute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one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line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of </a:t>
            </a:r>
            <a:r>
              <a:rPr sz="1400" b="1" spc="-59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code,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if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error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free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 then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it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proceeds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to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 analyse and convert </a:t>
            </a:r>
            <a:r>
              <a:rPr sz="1400" b="1" spc="-59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the</a:t>
            </a:r>
            <a:r>
              <a:rPr sz="14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10" dirty="0">
                <a:solidFill>
                  <a:srgbClr val="FFFFFF"/>
                </a:solidFill>
                <a:latin typeface="Comic Sans MS"/>
                <a:cs typeface="Comic Sans MS"/>
              </a:rPr>
              <a:t>2</a:t>
            </a:r>
            <a:r>
              <a:rPr sz="1350" b="1" spc="15" baseline="24691" dirty="0">
                <a:solidFill>
                  <a:srgbClr val="FFFFFF"/>
                </a:solidFill>
                <a:latin typeface="Comic Sans MS"/>
                <a:cs typeface="Comic Sans MS"/>
              </a:rPr>
              <a:t>nd</a:t>
            </a:r>
            <a:r>
              <a:rPr sz="1350" b="1" spc="292" baseline="24691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line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of</a:t>
            </a:r>
            <a:r>
              <a:rPr sz="1400" b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code.</a:t>
            </a:r>
            <a:endParaRPr sz="1400">
              <a:latin typeface="Comic Sans MS"/>
              <a:cs typeface="Comic Sans MS"/>
            </a:endParaRPr>
          </a:p>
          <a:p>
            <a:pPr marL="103505" indent="91440" algn="just">
              <a:lnSpc>
                <a:spcPts val="1675"/>
              </a:lnSpc>
            </a:pP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For</a:t>
            </a:r>
            <a:r>
              <a:rPr sz="1400"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every</a:t>
            </a:r>
            <a:r>
              <a:rPr sz="1400" b="1" spc="-4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line</a:t>
            </a:r>
            <a:r>
              <a:rPr sz="1400" b="1" spc="-1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5" dirty="0">
                <a:solidFill>
                  <a:srgbClr val="FFFFFF"/>
                </a:solidFill>
                <a:latin typeface="Comic Sans MS"/>
                <a:cs typeface="Comic Sans MS"/>
              </a:rPr>
              <a:t>of</a:t>
            </a:r>
            <a:endParaRPr sz="1400">
              <a:latin typeface="Comic Sans MS"/>
              <a:cs typeface="Comic Sans MS"/>
            </a:endParaRPr>
          </a:p>
          <a:p>
            <a:pPr marL="480059" marR="97155" indent="-376555" algn="just">
              <a:lnSpc>
                <a:spcPct val="100000"/>
              </a:lnSpc>
              <a:spcBef>
                <a:spcPts val="5"/>
              </a:spcBef>
            </a:pP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code</a:t>
            </a:r>
            <a:r>
              <a:rPr sz="1400" b="1" spc="-3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it</a:t>
            </a:r>
            <a:r>
              <a:rPr sz="1400" b="1" spc="-2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does</a:t>
            </a:r>
            <a:r>
              <a:rPr sz="1400" b="1" spc="-1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spc="-5" dirty="0">
                <a:solidFill>
                  <a:srgbClr val="FFFFFF"/>
                </a:solidFill>
                <a:latin typeface="Comic Sans MS"/>
                <a:cs typeface="Comic Sans MS"/>
              </a:rPr>
              <a:t>in</a:t>
            </a:r>
            <a:r>
              <a:rPr sz="1400" b="1" spc="-20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the </a:t>
            </a:r>
            <a:r>
              <a:rPr sz="1400" b="1" spc="-59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same</a:t>
            </a:r>
            <a:r>
              <a:rPr sz="1400" b="1" spc="-25" dirty="0">
                <a:solidFill>
                  <a:srgbClr val="FFFFFF"/>
                </a:solidFill>
                <a:latin typeface="Comic Sans MS"/>
                <a:cs typeface="Comic Sans MS"/>
              </a:rPr>
              <a:t> </a:t>
            </a:r>
            <a:r>
              <a:rPr sz="1400" b="1" dirty="0">
                <a:solidFill>
                  <a:srgbClr val="FFFFFF"/>
                </a:solidFill>
                <a:latin typeface="Comic Sans MS"/>
                <a:cs typeface="Comic Sans MS"/>
              </a:rPr>
              <a:t>way.</a:t>
            </a:r>
            <a:endParaRPr sz="1400">
              <a:latin typeface="Comic Sans MS"/>
              <a:cs typeface="Comic Sans MS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944092" y="1232141"/>
            <a:ext cx="7898765" cy="2038985"/>
            <a:chOff x="944092" y="1232141"/>
            <a:chExt cx="7898765" cy="2038985"/>
          </a:xfrm>
        </p:grpSpPr>
        <p:sp>
          <p:nvSpPr>
            <p:cNvPr id="15" name="object 15"/>
            <p:cNvSpPr/>
            <p:nvPr/>
          </p:nvSpPr>
          <p:spPr>
            <a:xfrm>
              <a:off x="944092" y="1802002"/>
              <a:ext cx="7898765" cy="1412875"/>
            </a:xfrm>
            <a:custGeom>
              <a:avLst/>
              <a:gdLst/>
              <a:ahLst/>
              <a:cxnLst/>
              <a:rect l="l" t="t" r="r" b="b"/>
              <a:pathLst>
                <a:path w="7898765" h="1412875">
                  <a:moveTo>
                    <a:pt x="7898663" y="151003"/>
                  </a:moveTo>
                  <a:lnTo>
                    <a:pt x="7896123" y="146558"/>
                  </a:lnTo>
                  <a:lnTo>
                    <a:pt x="7854543" y="75057"/>
                  </a:lnTo>
                  <a:lnTo>
                    <a:pt x="7843545" y="56134"/>
                  </a:lnTo>
                  <a:lnTo>
                    <a:pt x="7842783" y="57442"/>
                  </a:lnTo>
                  <a:lnTo>
                    <a:pt x="7842783" y="56896"/>
                  </a:lnTo>
                  <a:lnTo>
                    <a:pt x="7842783" y="47371"/>
                  </a:lnTo>
                  <a:lnTo>
                    <a:pt x="3956202" y="47371"/>
                  </a:lnTo>
                  <a:lnTo>
                    <a:pt x="3954678" y="45847"/>
                  </a:lnTo>
                  <a:lnTo>
                    <a:pt x="110134" y="45847"/>
                  </a:lnTo>
                  <a:lnTo>
                    <a:pt x="160413" y="16510"/>
                  </a:lnTo>
                  <a:lnTo>
                    <a:pt x="161950" y="10668"/>
                  </a:lnTo>
                  <a:lnTo>
                    <a:pt x="156641" y="1524"/>
                  </a:lnTo>
                  <a:lnTo>
                    <a:pt x="150812" y="0"/>
                  </a:lnTo>
                  <a:lnTo>
                    <a:pt x="55968" y="55372"/>
                  </a:lnTo>
                  <a:lnTo>
                    <a:pt x="47282" y="55372"/>
                  </a:lnTo>
                  <a:lnTo>
                    <a:pt x="45808" y="1306703"/>
                  </a:lnTo>
                  <a:lnTo>
                    <a:pt x="45770" y="1358633"/>
                  </a:lnTo>
                  <a:lnTo>
                    <a:pt x="18656" y="1312037"/>
                  </a:lnTo>
                  <a:lnTo>
                    <a:pt x="16459" y="1308227"/>
                  </a:lnTo>
                  <a:lnTo>
                    <a:pt x="10629" y="1306703"/>
                  </a:lnTo>
                  <a:lnTo>
                    <a:pt x="1536" y="1312037"/>
                  </a:lnTo>
                  <a:lnTo>
                    <a:pt x="0" y="1317752"/>
                  </a:lnTo>
                  <a:lnTo>
                    <a:pt x="55206" y="1412748"/>
                  </a:lnTo>
                  <a:lnTo>
                    <a:pt x="66268" y="1393825"/>
                  </a:lnTo>
                  <a:lnTo>
                    <a:pt x="108064" y="1322324"/>
                  </a:lnTo>
                  <a:lnTo>
                    <a:pt x="110655" y="1317879"/>
                  </a:lnTo>
                  <a:lnTo>
                    <a:pt x="109118" y="1312164"/>
                  </a:lnTo>
                  <a:lnTo>
                    <a:pt x="100037" y="1306830"/>
                  </a:lnTo>
                  <a:lnTo>
                    <a:pt x="94208" y="1308354"/>
                  </a:lnTo>
                  <a:lnTo>
                    <a:pt x="85966" y="1322451"/>
                  </a:lnTo>
                  <a:lnTo>
                    <a:pt x="64820" y="1358582"/>
                  </a:lnTo>
                  <a:lnTo>
                    <a:pt x="64757" y="1388999"/>
                  </a:lnTo>
                  <a:lnTo>
                    <a:pt x="64795" y="1358633"/>
                  </a:lnTo>
                  <a:lnTo>
                    <a:pt x="66319" y="61429"/>
                  </a:lnTo>
                  <a:lnTo>
                    <a:pt x="150812" y="110744"/>
                  </a:lnTo>
                  <a:lnTo>
                    <a:pt x="156641" y="109093"/>
                  </a:lnTo>
                  <a:lnTo>
                    <a:pt x="159296" y="104648"/>
                  </a:lnTo>
                  <a:lnTo>
                    <a:pt x="161950" y="100076"/>
                  </a:lnTo>
                  <a:lnTo>
                    <a:pt x="160413" y="94234"/>
                  </a:lnTo>
                  <a:lnTo>
                    <a:pt x="110134" y="64897"/>
                  </a:lnTo>
                  <a:lnTo>
                    <a:pt x="3942562" y="64897"/>
                  </a:lnTo>
                  <a:lnTo>
                    <a:pt x="3944137" y="66421"/>
                  </a:lnTo>
                  <a:lnTo>
                    <a:pt x="7837513" y="66421"/>
                  </a:lnTo>
                  <a:lnTo>
                    <a:pt x="7788046" y="150876"/>
                  </a:lnTo>
                  <a:lnTo>
                    <a:pt x="7789570" y="156718"/>
                  </a:lnTo>
                  <a:lnTo>
                    <a:pt x="7798714" y="162052"/>
                  </a:lnTo>
                  <a:lnTo>
                    <a:pt x="7804556" y="160528"/>
                  </a:lnTo>
                  <a:lnTo>
                    <a:pt x="7807096" y="155956"/>
                  </a:lnTo>
                  <a:lnTo>
                    <a:pt x="7833868" y="110274"/>
                  </a:lnTo>
                  <a:lnTo>
                    <a:pt x="7833982" y="93865"/>
                  </a:lnTo>
                  <a:lnTo>
                    <a:pt x="7833957" y="110121"/>
                  </a:lnTo>
                  <a:lnTo>
                    <a:pt x="7832369" y="1050912"/>
                  </a:lnTo>
                  <a:lnTo>
                    <a:pt x="7748168" y="1001395"/>
                  </a:lnTo>
                  <a:lnTo>
                    <a:pt x="7742326" y="1002919"/>
                  </a:lnTo>
                  <a:lnTo>
                    <a:pt x="7739659" y="1007491"/>
                  </a:lnTo>
                  <a:lnTo>
                    <a:pt x="7736992" y="1011936"/>
                  </a:lnTo>
                  <a:lnTo>
                    <a:pt x="7738516" y="1017778"/>
                  </a:lnTo>
                  <a:lnTo>
                    <a:pt x="7742961" y="1020445"/>
                  </a:lnTo>
                  <a:lnTo>
                    <a:pt x="7788630" y="1047369"/>
                  </a:lnTo>
                  <a:lnTo>
                    <a:pt x="7414158" y="1045972"/>
                  </a:lnTo>
                  <a:lnTo>
                    <a:pt x="7414031" y="1065022"/>
                  </a:lnTo>
                  <a:lnTo>
                    <a:pt x="7788630" y="1066419"/>
                  </a:lnTo>
                  <a:lnTo>
                    <a:pt x="7738262" y="1095502"/>
                  </a:lnTo>
                  <a:lnTo>
                    <a:pt x="7736611" y="1101344"/>
                  </a:lnTo>
                  <a:lnTo>
                    <a:pt x="7741945" y="1110488"/>
                  </a:lnTo>
                  <a:lnTo>
                    <a:pt x="7747787" y="1112012"/>
                  </a:lnTo>
                  <a:lnTo>
                    <a:pt x="7826337" y="1066546"/>
                  </a:lnTo>
                  <a:lnTo>
                    <a:pt x="7842783" y="1057021"/>
                  </a:lnTo>
                  <a:lnTo>
                    <a:pt x="7841475" y="1056259"/>
                  </a:lnTo>
                  <a:lnTo>
                    <a:pt x="7851419" y="1056259"/>
                  </a:lnTo>
                  <a:lnTo>
                    <a:pt x="7852918" y="162179"/>
                  </a:lnTo>
                  <a:lnTo>
                    <a:pt x="7852918" y="110121"/>
                  </a:lnTo>
                  <a:lnTo>
                    <a:pt x="7853007" y="110274"/>
                  </a:lnTo>
                  <a:lnTo>
                    <a:pt x="7882280" y="160655"/>
                  </a:lnTo>
                  <a:lnTo>
                    <a:pt x="7888122" y="162179"/>
                  </a:lnTo>
                  <a:lnTo>
                    <a:pt x="7892567" y="159512"/>
                  </a:lnTo>
                  <a:lnTo>
                    <a:pt x="7897139" y="156845"/>
                  </a:lnTo>
                  <a:lnTo>
                    <a:pt x="7898663" y="151003"/>
                  </a:lnTo>
                  <a:close/>
                </a:path>
              </a:pathLst>
            </a:custGeom>
            <a:solidFill>
              <a:srgbClr val="0000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0023" y="3160267"/>
              <a:ext cx="214439" cy="11061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8607" y="1233754"/>
              <a:ext cx="7169784" cy="83494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21129" y="1232141"/>
              <a:ext cx="7024370" cy="776490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57248" y="1261579"/>
              <a:ext cx="7072376" cy="738670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1357249" y="1261579"/>
            <a:ext cx="7072630" cy="739140"/>
          </a:xfrm>
          <a:prstGeom prst="rect">
            <a:avLst/>
          </a:prstGeom>
          <a:ln w="12700">
            <a:solidFill>
              <a:srgbClr val="97B853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212090" marR="202565" algn="ctr">
              <a:lnSpc>
                <a:spcPct val="100000"/>
              </a:lnSpc>
              <a:spcBef>
                <a:spcPts val="295"/>
              </a:spcBef>
            </a:pPr>
            <a:r>
              <a:rPr sz="1400" b="1" dirty="0">
                <a:latin typeface="Comic Sans MS"/>
                <a:cs typeface="Comic Sans MS"/>
              </a:rPr>
              <a:t>Fetches</a:t>
            </a:r>
            <a:r>
              <a:rPr sz="1400" b="1" spc="-5" dirty="0">
                <a:latin typeface="Comic Sans MS"/>
                <a:cs typeface="Comic Sans MS"/>
              </a:rPr>
              <a:t> </a:t>
            </a:r>
            <a:r>
              <a:rPr sz="1400" b="1" spc="10" dirty="0">
                <a:latin typeface="Comic Sans MS"/>
                <a:cs typeface="Comic Sans MS"/>
              </a:rPr>
              <a:t>2</a:t>
            </a:r>
            <a:r>
              <a:rPr sz="1350" b="1" spc="15" baseline="24691" dirty="0">
                <a:latin typeface="Comic Sans MS"/>
                <a:cs typeface="Comic Sans MS"/>
              </a:rPr>
              <a:t>nd</a:t>
            </a:r>
            <a:r>
              <a:rPr sz="1350" b="1" spc="330" baseline="24691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line</a:t>
            </a:r>
            <a:r>
              <a:rPr sz="1400" b="1" spc="10" dirty="0">
                <a:latin typeface="Comic Sans MS"/>
                <a:cs typeface="Comic Sans MS"/>
              </a:rPr>
              <a:t> </a:t>
            </a:r>
            <a:r>
              <a:rPr sz="1400" b="1" spc="5" dirty="0">
                <a:latin typeface="Comic Sans MS"/>
                <a:cs typeface="Comic Sans MS"/>
              </a:rPr>
              <a:t>of</a:t>
            </a:r>
            <a:r>
              <a:rPr sz="1400" b="1" spc="-5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source</a:t>
            </a:r>
            <a:r>
              <a:rPr sz="1400" b="1" spc="10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code </a:t>
            </a:r>
            <a:r>
              <a:rPr sz="1400" b="1" spc="-5" dirty="0">
                <a:latin typeface="Comic Sans MS"/>
                <a:cs typeface="Comic Sans MS"/>
              </a:rPr>
              <a:t>after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successful</a:t>
            </a:r>
            <a:r>
              <a:rPr sz="1400" b="1" spc="15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execution</a:t>
            </a:r>
            <a:r>
              <a:rPr sz="1400" b="1" dirty="0">
                <a:latin typeface="Comic Sans MS"/>
                <a:cs typeface="Comic Sans MS"/>
              </a:rPr>
              <a:t> of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the</a:t>
            </a:r>
            <a:r>
              <a:rPr sz="1400" b="1" spc="15" dirty="0">
                <a:latin typeface="Comic Sans MS"/>
                <a:cs typeface="Comic Sans MS"/>
              </a:rPr>
              <a:t> </a:t>
            </a:r>
            <a:r>
              <a:rPr sz="1400" b="1" spc="10" dirty="0">
                <a:latin typeface="Comic Sans MS"/>
                <a:cs typeface="Comic Sans MS"/>
              </a:rPr>
              <a:t>1</a:t>
            </a:r>
            <a:r>
              <a:rPr sz="1350" b="1" spc="15" baseline="24691" dirty="0">
                <a:latin typeface="Comic Sans MS"/>
                <a:cs typeface="Comic Sans MS"/>
              </a:rPr>
              <a:t>st</a:t>
            </a:r>
            <a:r>
              <a:rPr sz="1350" b="1" spc="322" baseline="24691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line of </a:t>
            </a:r>
            <a:r>
              <a:rPr sz="1400" b="1" spc="-590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code</a:t>
            </a:r>
            <a:r>
              <a:rPr sz="1400" b="1" spc="-15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in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object</a:t>
            </a:r>
            <a:r>
              <a:rPr sz="1400" b="1" spc="-20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code.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And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this</a:t>
            </a:r>
            <a:r>
              <a:rPr sz="1400" b="1" dirty="0">
                <a:latin typeface="Comic Sans MS"/>
                <a:cs typeface="Comic Sans MS"/>
              </a:rPr>
              <a:t> process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continues</a:t>
            </a:r>
            <a:r>
              <a:rPr sz="1400" b="1" spc="10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for</a:t>
            </a:r>
            <a:r>
              <a:rPr sz="1400" b="1" dirty="0">
                <a:latin typeface="Comic Sans MS"/>
                <a:cs typeface="Comic Sans MS"/>
              </a:rPr>
              <a:t> each</a:t>
            </a:r>
            <a:r>
              <a:rPr sz="1400" b="1" spc="-5" dirty="0">
                <a:latin typeface="Comic Sans MS"/>
                <a:cs typeface="Comic Sans MS"/>
              </a:rPr>
              <a:t> line.</a:t>
            </a:r>
            <a:r>
              <a:rPr sz="1400" b="1" spc="15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Hence, 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Interpreter</a:t>
            </a:r>
            <a:r>
              <a:rPr sz="1400" b="1" spc="-20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is</a:t>
            </a:r>
            <a:r>
              <a:rPr sz="1400" b="1" dirty="0">
                <a:latin typeface="Comic Sans MS"/>
                <a:cs typeface="Comic Sans MS"/>
              </a:rPr>
              <a:t> always required</a:t>
            </a:r>
            <a:r>
              <a:rPr sz="1400" b="1" spc="-10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in </a:t>
            </a:r>
            <a:r>
              <a:rPr sz="1400" b="1" spc="5" dirty="0">
                <a:latin typeface="Comic Sans MS"/>
                <a:cs typeface="Comic Sans MS"/>
              </a:rPr>
              <a:t>he </a:t>
            </a:r>
            <a:r>
              <a:rPr sz="1400" b="1" dirty="0">
                <a:latin typeface="Comic Sans MS"/>
                <a:cs typeface="Comic Sans MS"/>
              </a:rPr>
              <a:t>memory</a:t>
            </a:r>
            <a:r>
              <a:rPr sz="1400" b="1" spc="-5" dirty="0">
                <a:latin typeface="Comic Sans MS"/>
                <a:cs typeface="Comic Sans MS"/>
              </a:rPr>
              <a:t> to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run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spc="-5" dirty="0">
                <a:latin typeface="Comic Sans MS"/>
                <a:cs typeface="Comic Sans MS"/>
              </a:rPr>
              <a:t>the</a:t>
            </a:r>
            <a:r>
              <a:rPr sz="1400" b="1" spc="5" dirty="0">
                <a:latin typeface="Comic Sans MS"/>
                <a:cs typeface="Comic Sans MS"/>
              </a:rPr>
              <a:t> </a:t>
            </a:r>
            <a:r>
              <a:rPr sz="1400" b="1" dirty="0">
                <a:latin typeface="Comic Sans MS"/>
                <a:cs typeface="Comic Sans MS"/>
              </a:rPr>
              <a:t>code</a:t>
            </a:r>
            <a:endParaRPr sz="14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435"/>
            <a:ext cx="9144000" cy="5072380"/>
          </a:xfrm>
          <a:custGeom>
            <a:avLst/>
            <a:gdLst/>
            <a:ahLst/>
            <a:cxnLst/>
            <a:rect l="l" t="t" r="r" b="b"/>
            <a:pathLst>
              <a:path w="9144000" h="5072380">
                <a:moveTo>
                  <a:pt x="9144000" y="0"/>
                </a:moveTo>
                <a:lnTo>
                  <a:pt x="0" y="0"/>
                </a:lnTo>
                <a:lnTo>
                  <a:pt x="0" y="5072126"/>
                </a:lnTo>
                <a:lnTo>
                  <a:pt x="9144000" y="50721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13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9144000" y="0"/>
                </a:moveTo>
                <a:lnTo>
                  <a:pt x="0" y="0"/>
                </a:lnTo>
                <a:lnTo>
                  <a:pt x="0" y="1571625"/>
                </a:lnTo>
                <a:lnTo>
                  <a:pt x="9144000" y="1571625"/>
                </a:lnTo>
                <a:lnTo>
                  <a:pt x="9144000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05000" y="457200"/>
            <a:ext cx="5283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5" dirty="0"/>
              <a:t>APPLICATION</a:t>
            </a:r>
            <a:r>
              <a:rPr sz="4000" spc="-85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75260" y="1752600"/>
            <a:ext cx="8968740" cy="527772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Application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Software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set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programs</a:t>
            </a:r>
            <a:r>
              <a:rPr sz="2800" spc="-5" dirty="0">
                <a:latin typeface="Calibri"/>
                <a:cs typeface="Calibri"/>
              </a:rPr>
              <a:t> used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(run/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execute/</a:t>
            </a:r>
            <a:r>
              <a:rPr sz="2800" spc="-5" dirty="0">
                <a:latin typeface="Calibri"/>
                <a:cs typeface="Calibri"/>
              </a:rPr>
              <a:t> carry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out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operations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) </a:t>
            </a:r>
            <a:r>
              <a:rPr sz="2800" spc="-25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specified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application.</a:t>
            </a:r>
            <a:endParaRPr sz="2800">
              <a:latin typeface="Calibri"/>
              <a:cs typeface="Calibri"/>
            </a:endParaRP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buAutoNum type="arabicParenR"/>
              <a:tabLst>
                <a:tab pos="526415" algn="l"/>
                <a:tab pos="527050" algn="l"/>
              </a:tabLst>
            </a:pPr>
            <a:r>
              <a:rPr sz="2000" b="1" u="heavy" spc="-3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PACKAGES</a:t>
            </a:r>
            <a:r>
              <a:rPr sz="2000" b="1" spc="-30">
                <a:solidFill>
                  <a:srgbClr val="001F5F"/>
                </a:solidFill>
                <a:latin typeface="Calibri"/>
                <a:cs typeface="Calibri"/>
              </a:rPr>
              <a:t>:</a:t>
            </a:r>
            <a:r>
              <a:rPr sz="2000" b="1" spc="35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en-US" sz="2400" b="1" spc="-10" dirty="0" smtClean="0">
                <a:latin typeface="Calibri"/>
                <a:cs typeface="Calibri"/>
              </a:rPr>
              <a:t>General</a:t>
            </a:r>
            <a:r>
              <a:rPr lang="en-US" sz="2400" b="1" spc="20" dirty="0" smtClean="0">
                <a:latin typeface="Calibri"/>
                <a:cs typeface="Calibri"/>
              </a:rPr>
              <a:t> </a:t>
            </a:r>
            <a:r>
              <a:rPr lang="en-US" sz="2400" b="1" spc="-10" dirty="0" smtClean="0">
                <a:latin typeface="Calibri"/>
                <a:cs typeface="Calibri"/>
              </a:rPr>
              <a:t>software</a:t>
            </a:r>
            <a:r>
              <a:rPr lang="en-US" sz="2400" b="1" spc="20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which</a:t>
            </a:r>
            <a:r>
              <a:rPr lang="en-US" sz="2400" b="1" spc="5" dirty="0" smtClean="0">
                <a:latin typeface="Calibri"/>
                <a:cs typeface="Calibri"/>
              </a:rPr>
              <a:t> </a:t>
            </a:r>
            <a:r>
              <a:rPr lang="en-US" sz="2400" b="1" spc="-15" dirty="0" smtClean="0">
                <a:latin typeface="Calibri"/>
                <a:cs typeface="Calibri"/>
              </a:rPr>
              <a:t>are</a:t>
            </a:r>
            <a:r>
              <a:rPr lang="en-US" sz="2400" b="1" spc="20" dirty="0" smtClean="0">
                <a:latin typeface="Calibri"/>
                <a:cs typeface="Calibri"/>
              </a:rPr>
              <a:t> </a:t>
            </a:r>
            <a:r>
              <a:rPr lang="en-US" sz="2400" b="1" spc="-10" dirty="0" smtClean="0">
                <a:latin typeface="Calibri"/>
                <a:cs typeface="Calibri"/>
              </a:rPr>
              <a:t>designed</a:t>
            </a:r>
            <a:r>
              <a:rPr lang="en-US" sz="2400" b="1" spc="20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in</a:t>
            </a:r>
            <a:r>
              <a:rPr lang="en-US" sz="2400" b="1" spc="5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a</a:t>
            </a:r>
            <a:r>
              <a:rPr lang="en-US" sz="2400" b="1" spc="5" dirty="0" smtClean="0">
                <a:latin typeface="Calibri"/>
                <a:cs typeface="Calibri"/>
              </a:rPr>
              <a:t> </a:t>
            </a:r>
            <a:r>
              <a:rPr lang="en-US" sz="2400" b="1" spc="-25" dirty="0" smtClean="0">
                <a:latin typeface="Calibri"/>
                <a:cs typeface="Calibri"/>
              </a:rPr>
              <a:t>way</a:t>
            </a:r>
            <a:r>
              <a:rPr lang="en-US" sz="2400" b="1" spc="-10" dirty="0" smtClean="0">
                <a:latin typeface="Calibri"/>
                <a:cs typeface="Calibri"/>
              </a:rPr>
              <a:t> </a:t>
            </a:r>
            <a:r>
              <a:rPr lang="en-US" sz="2400" b="1" spc="-15" dirty="0" smtClean="0">
                <a:latin typeface="Calibri"/>
                <a:cs typeface="Calibri"/>
              </a:rPr>
              <a:t>to</a:t>
            </a:r>
            <a:r>
              <a:rPr lang="en-US" sz="2400" b="1" spc="5" dirty="0" smtClean="0">
                <a:latin typeface="Calibri"/>
                <a:cs typeface="Calibri"/>
              </a:rPr>
              <a:t> </a:t>
            </a:r>
            <a:r>
              <a:rPr lang="en-US" sz="2400" b="1" spc="-10" dirty="0" smtClean="0">
                <a:latin typeface="Calibri"/>
                <a:cs typeface="Calibri"/>
              </a:rPr>
              <a:t>be</a:t>
            </a:r>
            <a:r>
              <a:rPr lang="en-US" sz="2400" b="1" spc="5" dirty="0" smtClean="0">
                <a:latin typeface="Calibri"/>
                <a:cs typeface="Calibri"/>
              </a:rPr>
              <a:t> </a:t>
            </a:r>
            <a:r>
              <a:rPr lang="en-US" sz="2400" b="1" spc="-10" dirty="0" smtClean="0">
                <a:latin typeface="Calibri"/>
                <a:cs typeface="Calibri"/>
              </a:rPr>
              <a:t>used</a:t>
            </a:r>
            <a:r>
              <a:rPr lang="en-US" sz="2400" b="1" spc="10" dirty="0" smtClean="0">
                <a:latin typeface="Calibri"/>
                <a:cs typeface="Calibri"/>
              </a:rPr>
              <a:t> </a:t>
            </a:r>
            <a:r>
              <a:rPr lang="en-US" sz="2400" b="1" spc="-10" dirty="0" smtClean="0">
                <a:latin typeface="Calibri"/>
                <a:cs typeface="Calibri"/>
              </a:rPr>
              <a:t>by </a:t>
            </a:r>
            <a:r>
              <a:rPr lang="en-US" sz="2400" b="1" spc="-440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individual</a:t>
            </a:r>
            <a:r>
              <a:rPr lang="en-US" sz="2400" b="1" spc="5" dirty="0" smtClean="0">
                <a:latin typeface="Calibri"/>
                <a:cs typeface="Calibri"/>
              </a:rPr>
              <a:t> </a:t>
            </a:r>
            <a:r>
              <a:rPr lang="en-US" sz="2400" b="1" spc="-15" dirty="0" smtClean="0">
                <a:latin typeface="Calibri"/>
                <a:cs typeface="Calibri"/>
              </a:rPr>
              <a:t>users</a:t>
            </a:r>
            <a:r>
              <a:rPr lang="en-US" sz="2400" b="1" spc="30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in</a:t>
            </a:r>
            <a:r>
              <a:rPr lang="en-US" sz="2400" b="1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the</a:t>
            </a:r>
            <a:r>
              <a:rPr lang="en-US" sz="2400" b="1" spc="10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manner</a:t>
            </a:r>
            <a:r>
              <a:rPr lang="en-US" sz="2400" b="1" spc="30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it</a:t>
            </a:r>
            <a:r>
              <a:rPr lang="en-US" sz="2400" b="1" spc="5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suits</a:t>
            </a:r>
            <a:r>
              <a:rPr lang="en-US" sz="2400" b="1" spc="15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their</a:t>
            </a:r>
            <a:r>
              <a:rPr lang="en-US" sz="2400" b="1" spc="10" dirty="0" smtClean="0">
                <a:latin typeface="Calibri"/>
                <a:cs typeface="Calibri"/>
              </a:rPr>
              <a:t> </a:t>
            </a:r>
            <a:r>
              <a:rPr lang="en-US" sz="2400" b="1" spc="-10" dirty="0" smtClean="0">
                <a:latin typeface="Calibri"/>
                <a:cs typeface="Calibri"/>
              </a:rPr>
              <a:t>needs</a:t>
            </a:r>
            <a:r>
              <a:rPr lang="en-US" sz="2400" b="1" spc="25" dirty="0" smtClean="0">
                <a:latin typeface="Calibri"/>
                <a:cs typeface="Calibri"/>
              </a:rPr>
              <a:t> </a:t>
            </a:r>
            <a:r>
              <a:rPr lang="en-US" sz="2400" b="1" spc="-5" dirty="0" smtClean="0">
                <a:latin typeface="Calibri"/>
                <a:cs typeface="Calibri"/>
              </a:rPr>
              <a:t>and</a:t>
            </a:r>
            <a:r>
              <a:rPr lang="en-US" sz="2400" b="1" spc="5" dirty="0" smtClean="0">
                <a:latin typeface="Calibri"/>
                <a:cs typeface="Calibri"/>
              </a:rPr>
              <a:t> </a:t>
            </a:r>
            <a:r>
              <a:rPr lang="en-US" sz="2400" b="1" spc="-10" dirty="0" smtClean="0">
                <a:latin typeface="Calibri"/>
                <a:cs typeface="Calibri"/>
              </a:rPr>
              <a:t>requirements.</a:t>
            </a: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r>
              <a:rPr lang="en-US" sz="2400" b="1" spc="-10" dirty="0" smtClean="0">
                <a:latin typeface="Calibri"/>
                <a:cs typeface="Calibri"/>
              </a:rPr>
              <a:t>            </a:t>
            </a: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Word processing software</a:t>
            </a: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           Spreadsheets</a:t>
            </a: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            Database management system</a:t>
            </a: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           Desktop publishing software</a:t>
            </a: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           Graphics, multimedia and presentation applications</a:t>
            </a:r>
            <a:endParaRPr lang="en-US" sz="2400" b="1" dirty="0" smtClean="0">
              <a:latin typeface="Calibri"/>
              <a:cs typeface="Calibri"/>
            </a:endParaRPr>
          </a:p>
          <a:p>
            <a:pPr marL="526415" marR="1030605">
              <a:lnSpc>
                <a:spcPct val="100000"/>
              </a:lnSpc>
              <a:spcBef>
                <a:spcPts val="475"/>
              </a:spcBef>
            </a:pP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435"/>
            <a:ext cx="9144000" cy="5072380"/>
          </a:xfrm>
          <a:custGeom>
            <a:avLst/>
            <a:gdLst/>
            <a:ahLst/>
            <a:cxnLst/>
            <a:rect l="l" t="t" r="r" b="b"/>
            <a:pathLst>
              <a:path w="9144000" h="5072380">
                <a:moveTo>
                  <a:pt x="9144000" y="0"/>
                </a:moveTo>
                <a:lnTo>
                  <a:pt x="0" y="0"/>
                </a:lnTo>
                <a:lnTo>
                  <a:pt x="0" y="5072126"/>
                </a:lnTo>
                <a:lnTo>
                  <a:pt x="9144000" y="50721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13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9144000" y="0"/>
                </a:moveTo>
                <a:lnTo>
                  <a:pt x="0" y="0"/>
                </a:lnTo>
                <a:lnTo>
                  <a:pt x="0" y="1571625"/>
                </a:lnTo>
                <a:lnTo>
                  <a:pt x="9144000" y="1571625"/>
                </a:lnTo>
                <a:lnTo>
                  <a:pt x="9144000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05000" y="457200"/>
            <a:ext cx="5283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5" dirty="0"/>
              <a:t>APPLICATION</a:t>
            </a:r>
            <a:r>
              <a:rPr sz="4000" spc="-85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75260" y="1752600"/>
            <a:ext cx="8968740" cy="2407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Word processing software</a:t>
            </a: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           Word processing package is a package that processes textual matter and creates organized and flawless documents. Many word processors are available in the </a:t>
            </a:r>
            <a:r>
              <a:rPr lang="en-US" sz="2400" b="1" spc="-10" dirty="0" err="1" smtClean="0">
                <a:latin typeface="Calibri"/>
                <a:cs typeface="Calibri"/>
                <a:sym typeface="Wingdings" pitchFamily="2" charset="2"/>
              </a:rPr>
              <a:t>market.Some</a:t>
            </a: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popular ones are </a:t>
            </a:r>
            <a:r>
              <a:rPr lang="en-US" sz="2400" b="1" spc="-10" dirty="0" err="1" smtClean="0">
                <a:latin typeface="Calibri"/>
                <a:cs typeface="Calibri"/>
                <a:sym typeface="Wingdings" pitchFamily="2" charset="2"/>
              </a:rPr>
              <a:t>wordstar</a:t>
            </a: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, word, </a:t>
            </a:r>
            <a:r>
              <a:rPr lang="en-US" sz="2400" b="1" spc="-10" dirty="0" err="1" smtClean="0">
                <a:latin typeface="Calibri"/>
                <a:cs typeface="Calibri"/>
                <a:sym typeface="Wingdings" pitchFamily="2" charset="2"/>
              </a:rPr>
              <a:t>wordperfect</a:t>
            </a: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, </a:t>
            </a:r>
            <a:r>
              <a:rPr lang="en-US" sz="2400" b="1" spc="-10" dirty="0" err="1" smtClean="0">
                <a:latin typeface="Calibri"/>
                <a:cs typeface="Calibri"/>
                <a:sym typeface="Wingdings" pitchFamily="2" charset="2"/>
              </a:rPr>
              <a:t>softword</a:t>
            </a: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, etc.</a:t>
            </a:r>
            <a:endParaRPr lang="en-US" sz="20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24" y="71437"/>
            <a:ext cx="8572500" cy="879475"/>
          </a:xfrm>
          <a:custGeom>
            <a:avLst/>
            <a:gdLst/>
            <a:ahLst/>
            <a:cxnLst/>
            <a:rect l="l" t="t" r="r" b="b"/>
            <a:pathLst>
              <a:path w="8572500" h="879475">
                <a:moveTo>
                  <a:pt x="8572500" y="0"/>
                </a:moveTo>
                <a:lnTo>
                  <a:pt x="0" y="0"/>
                </a:lnTo>
                <a:lnTo>
                  <a:pt x="0" y="879157"/>
                </a:lnTo>
                <a:lnTo>
                  <a:pt x="8572500" y="879157"/>
                </a:lnTo>
                <a:lnTo>
                  <a:pt x="8572500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96288" y="85889"/>
            <a:ext cx="6556375" cy="772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900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STRENGTH</a:t>
            </a:r>
            <a:r>
              <a:rPr sz="4900" u="heavy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9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of</a:t>
            </a:r>
            <a:r>
              <a:rPr sz="4900" u="heavy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9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a</a:t>
            </a:r>
            <a:r>
              <a:rPr sz="4900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computer</a:t>
            </a:r>
            <a:endParaRPr sz="4900"/>
          </a:p>
        </p:txBody>
      </p:sp>
      <p:grpSp>
        <p:nvGrpSpPr>
          <p:cNvPr id="4" name="object 4"/>
          <p:cNvGrpSpPr/>
          <p:nvPr/>
        </p:nvGrpSpPr>
        <p:grpSpPr>
          <a:xfrm>
            <a:off x="285724" y="928624"/>
            <a:ext cx="8572500" cy="5929630"/>
            <a:chOff x="285724" y="928624"/>
            <a:chExt cx="8572500" cy="5929630"/>
          </a:xfrm>
        </p:grpSpPr>
        <p:sp>
          <p:nvSpPr>
            <p:cNvPr id="5" name="object 5"/>
            <p:cNvSpPr/>
            <p:nvPr/>
          </p:nvSpPr>
          <p:spPr>
            <a:xfrm>
              <a:off x="285724" y="928624"/>
              <a:ext cx="8572500" cy="2827020"/>
            </a:xfrm>
            <a:custGeom>
              <a:avLst/>
              <a:gdLst/>
              <a:ahLst/>
              <a:cxnLst/>
              <a:rect l="l" t="t" r="r" b="b"/>
              <a:pathLst>
                <a:path w="8572500" h="2827020">
                  <a:moveTo>
                    <a:pt x="8572500" y="0"/>
                  </a:moveTo>
                  <a:lnTo>
                    <a:pt x="0" y="0"/>
                  </a:lnTo>
                  <a:lnTo>
                    <a:pt x="0" y="2826766"/>
                  </a:lnTo>
                  <a:lnTo>
                    <a:pt x="8572500" y="2826766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DBED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5724" y="3786250"/>
              <a:ext cx="8572500" cy="3072130"/>
            </a:xfrm>
            <a:custGeom>
              <a:avLst/>
              <a:gdLst/>
              <a:ahLst/>
              <a:cxnLst/>
              <a:rect l="l" t="t" r="r" b="b"/>
              <a:pathLst>
                <a:path w="8572500" h="3072129">
                  <a:moveTo>
                    <a:pt x="8572500" y="0"/>
                  </a:moveTo>
                  <a:lnTo>
                    <a:pt x="0" y="0"/>
                  </a:lnTo>
                  <a:lnTo>
                    <a:pt x="0" y="689000"/>
                  </a:lnTo>
                  <a:lnTo>
                    <a:pt x="0" y="714375"/>
                  </a:lnTo>
                  <a:lnTo>
                    <a:pt x="0" y="3071761"/>
                  </a:lnTo>
                  <a:lnTo>
                    <a:pt x="8572500" y="3071761"/>
                  </a:lnTo>
                  <a:lnTo>
                    <a:pt x="8572500" y="714375"/>
                  </a:lnTo>
                  <a:lnTo>
                    <a:pt x="8572500" y="689000"/>
                  </a:lnTo>
                  <a:lnTo>
                    <a:pt x="8572500" y="0"/>
                  </a:lnTo>
                  <a:close/>
                </a:path>
              </a:pathLst>
            </a:custGeom>
            <a:solidFill>
              <a:srgbClr val="DDD9C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364451" y="834641"/>
            <a:ext cx="7512050" cy="5820410"/>
          </a:xfrm>
          <a:prstGeom prst="rect">
            <a:avLst/>
          </a:prstGeom>
        </p:spPr>
        <p:txBody>
          <a:bodyPr vert="horz" wrap="square" lIns="0" tIns="6286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4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300" b="1" spc="-25" dirty="0">
                <a:latin typeface="Calibri"/>
                <a:cs typeface="Calibri"/>
              </a:rPr>
              <a:t>Versatile</a:t>
            </a:r>
            <a:endParaRPr sz="33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3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300" b="1" spc="-10" dirty="0">
                <a:latin typeface="Calibri"/>
                <a:cs typeface="Calibri"/>
              </a:rPr>
              <a:t>Accuracy</a:t>
            </a:r>
            <a:endParaRPr sz="33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3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300" b="1" dirty="0">
                <a:latin typeface="Calibri"/>
                <a:cs typeface="Calibri"/>
              </a:rPr>
              <a:t>Speed</a:t>
            </a:r>
            <a:endParaRPr sz="33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3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300" b="1" spc="-10" dirty="0">
                <a:latin typeface="Calibri"/>
                <a:cs typeface="Calibri"/>
              </a:rPr>
              <a:t>Reliable</a:t>
            </a:r>
            <a:endParaRPr sz="33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40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300" b="1" dirty="0">
                <a:latin typeface="Calibri"/>
                <a:cs typeface="Calibri"/>
              </a:rPr>
              <a:t>Memory</a:t>
            </a:r>
            <a:endParaRPr sz="3300">
              <a:latin typeface="Calibri"/>
              <a:cs typeface="Calibri"/>
            </a:endParaRPr>
          </a:p>
          <a:p>
            <a:pPr marL="909319" algn="ctr">
              <a:lnSpc>
                <a:spcPct val="100000"/>
              </a:lnSpc>
              <a:spcBef>
                <a:spcPts val="690"/>
              </a:spcBef>
            </a:pPr>
            <a:r>
              <a:rPr sz="4600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Weakness</a:t>
            </a:r>
            <a:r>
              <a:rPr sz="4600" u="heavy" spc="-7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4600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of</a:t>
            </a:r>
            <a:r>
              <a:rPr sz="4600" u="heavy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46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a</a:t>
            </a:r>
            <a:r>
              <a:rPr sz="4600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4600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Computer</a:t>
            </a:r>
            <a:endParaRPr sz="46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74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libri"/>
                <a:cs typeface="Calibri"/>
              </a:rPr>
              <a:t>Lack</a:t>
            </a:r>
            <a:r>
              <a:rPr sz="3200" spc="-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of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IQ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15" dirty="0">
                <a:latin typeface="Calibri"/>
                <a:cs typeface="Calibri"/>
              </a:rPr>
              <a:t>(Intelligent</a:t>
            </a:r>
            <a:r>
              <a:rPr sz="3200" spc="2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Quotient)</a:t>
            </a:r>
            <a:endParaRPr sz="32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7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alibri"/>
                <a:cs typeface="Calibri"/>
              </a:rPr>
              <a:t>Needs</a:t>
            </a:r>
            <a:r>
              <a:rPr sz="3200" spc="-5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power</a:t>
            </a:r>
            <a:r>
              <a:rPr sz="3200" spc="-3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supply</a:t>
            </a:r>
            <a:endParaRPr sz="3200">
              <a:latin typeface="Calibri"/>
              <a:cs typeface="Calibri"/>
            </a:endParaRPr>
          </a:p>
          <a:p>
            <a:pPr marL="355600" marR="5080" indent="-343535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alibri"/>
                <a:cs typeface="Calibri"/>
              </a:rPr>
              <a:t>Lack</a:t>
            </a:r>
            <a:r>
              <a:rPr sz="3200" spc="-2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of Decision</a:t>
            </a:r>
            <a:r>
              <a:rPr sz="3200" spc="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making</a:t>
            </a:r>
            <a:r>
              <a:rPr sz="3200" spc="20" dirty="0">
                <a:latin typeface="Calibri"/>
                <a:cs typeface="Calibri"/>
              </a:rPr>
              <a:t> </a:t>
            </a:r>
            <a:r>
              <a:rPr sz="3200" spc="-10" dirty="0">
                <a:latin typeface="Calibri"/>
                <a:cs typeface="Calibri"/>
              </a:rPr>
              <a:t>power/</a:t>
            </a:r>
            <a:r>
              <a:rPr sz="3200" dirty="0">
                <a:latin typeface="Calibri"/>
                <a:cs typeface="Calibri"/>
              </a:rPr>
              <a:t> </a:t>
            </a:r>
            <a:r>
              <a:rPr sz="3200" spc="-20" dirty="0">
                <a:latin typeface="Calibri"/>
                <a:cs typeface="Calibri"/>
              </a:rPr>
              <a:t>Computers </a:t>
            </a:r>
            <a:r>
              <a:rPr sz="3200" spc="-705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can’t</a:t>
            </a:r>
            <a:r>
              <a:rPr sz="3200" spc="-10" dirty="0">
                <a:latin typeface="Calibri"/>
                <a:cs typeface="Calibri"/>
              </a:rPr>
              <a:t> </a:t>
            </a:r>
            <a:r>
              <a:rPr sz="3200" spc="-5" dirty="0">
                <a:latin typeface="Calibri"/>
                <a:cs typeface="Calibri"/>
              </a:rPr>
              <a:t>think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435"/>
            <a:ext cx="9144000" cy="5072380"/>
          </a:xfrm>
          <a:custGeom>
            <a:avLst/>
            <a:gdLst/>
            <a:ahLst/>
            <a:cxnLst/>
            <a:rect l="l" t="t" r="r" b="b"/>
            <a:pathLst>
              <a:path w="9144000" h="5072380">
                <a:moveTo>
                  <a:pt x="9144000" y="0"/>
                </a:moveTo>
                <a:lnTo>
                  <a:pt x="0" y="0"/>
                </a:lnTo>
                <a:lnTo>
                  <a:pt x="0" y="5072126"/>
                </a:lnTo>
                <a:lnTo>
                  <a:pt x="9144000" y="50721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13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9144000" y="0"/>
                </a:moveTo>
                <a:lnTo>
                  <a:pt x="0" y="0"/>
                </a:lnTo>
                <a:lnTo>
                  <a:pt x="0" y="1571625"/>
                </a:lnTo>
                <a:lnTo>
                  <a:pt x="9144000" y="1571625"/>
                </a:lnTo>
                <a:lnTo>
                  <a:pt x="9144000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05000" y="457200"/>
            <a:ext cx="5283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5" dirty="0"/>
              <a:t>APPLICATION</a:t>
            </a:r>
            <a:r>
              <a:rPr sz="4000" spc="-85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75260" y="1752600"/>
            <a:ext cx="8968740" cy="24077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Electronic spreadsheet</a:t>
            </a: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        an electronic spreadsheet is a program that accepts data in a tabular form(in rows and columns) and allows users to manipulate/calculate/analyze data in the desired manner. Many spreadsheet packages are available in the market. some popular ones are Lotus 1-2-3,excel,QuattroPro etc.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435"/>
            <a:ext cx="9144000" cy="5072380"/>
          </a:xfrm>
          <a:custGeom>
            <a:avLst/>
            <a:gdLst/>
            <a:ahLst/>
            <a:cxnLst/>
            <a:rect l="l" t="t" r="r" b="b"/>
            <a:pathLst>
              <a:path w="9144000" h="5072380">
                <a:moveTo>
                  <a:pt x="9144000" y="0"/>
                </a:moveTo>
                <a:lnTo>
                  <a:pt x="0" y="0"/>
                </a:lnTo>
                <a:lnTo>
                  <a:pt x="0" y="5072126"/>
                </a:lnTo>
                <a:lnTo>
                  <a:pt x="9144000" y="50721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13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9144000" y="0"/>
                </a:moveTo>
                <a:lnTo>
                  <a:pt x="0" y="0"/>
                </a:lnTo>
                <a:lnTo>
                  <a:pt x="0" y="1571625"/>
                </a:lnTo>
                <a:lnTo>
                  <a:pt x="9144000" y="1571625"/>
                </a:lnTo>
                <a:lnTo>
                  <a:pt x="9144000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05000" y="457200"/>
            <a:ext cx="5283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5" dirty="0"/>
              <a:t>APPLICATION</a:t>
            </a:r>
            <a:r>
              <a:rPr sz="4000" spc="-85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75260" y="1752600"/>
            <a:ext cx="8968740" cy="203837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DBMS</a:t>
            </a: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        A database management (DBMS) is a package that can handle and manage bulk of stored data. Like other packages there are numerous DBMSs flocking the market. some popular ones are </a:t>
            </a:r>
            <a:r>
              <a:rPr lang="en-US" sz="2400" b="1" spc="-10" dirty="0" err="1" smtClean="0">
                <a:latin typeface="Calibri"/>
                <a:cs typeface="Calibri"/>
                <a:sym typeface="Wingdings" pitchFamily="2" charset="2"/>
              </a:rPr>
              <a:t>oracle,access</a:t>
            </a: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 etc.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435"/>
            <a:ext cx="9144000" cy="5072380"/>
          </a:xfrm>
          <a:custGeom>
            <a:avLst/>
            <a:gdLst/>
            <a:ahLst/>
            <a:cxnLst/>
            <a:rect l="l" t="t" r="r" b="b"/>
            <a:pathLst>
              <a:path w="9144000" h="5072380">
                <a:moveTo>
                  <a:pt x="9144000" y="0"/>
                </a:moveTo>
                <a:lnTo>
                  <a:pt x="0" y="0"/>
                </a:lnTo>
                <a:lnTo>
                  <a:pt x="0" y="5072126"/>
                </a:lnTo>
                <a:lnTo>
                  <a:pt x="9144000" y="50721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13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9144000" y="0"/>
                </a:moveTo>
                <a:lnTo>
                  <a:pt x="0" y="0"/>
                </a:lnTo>
                <a:lnTo>
                  <a:pt x="0" y="1571625"/>
                </a:lnTo>
                <a:lnTo>
                  <a:pt x="9144000" y="1571625"/>
                </a:lnTo>
                <a:lnTo>
                  <a:pt x="9144000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05000" y="457200"/>
            <a:ext cx="5283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5" dirty="0"/>
              <a:t>APPLICATION</a:t>
            </a:r>
            <a:r>
              <a:rPr sz="4000" spc="-85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75260" y="1752600"/>
            <a:ext cx="8968740" cy="317715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3600" b="1" spc="-10" dirty="0" smtClean="0">
                <a:latin typeface="Calibri"/>
                <a:cs typeface="Calibri"/>
                <a:sym typeface="Wingdings" pitchFamily="2" charset="2"/>
              </a:rPr>
              <a:t></a:t>
            </a:r>
            <a:r>
              <a:rPr lang="en-US" sz="3600" b="1" spc="-10" dirty="0" smtClean="0">
                <a:solidFill>
                  <a:srgbClr val="FF0000"/>
                </a:solidFill>
                <a:latin typeface="Calibri"/>
                <a:cs typeface="Calibri"/>
                <a:sym typeface="Wingdings" pitchFamily="2" charset="2"/>
              </a:rPr>
              <a:t>Desktop publishing Packages</a:t>
            </a:r>
          </a:p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3600" b="1" spc="-10" dirty="0" smtClean="0">
                <a:latin typeface="Calibri"/>
                <a:cs typeface="Calibri"/>
                <a:sym typeface="Wingdings" pitchFamily="2" charset="2"/>
              </a:rPr>
              <a:t>The software that handles page layout by combining the functions of a traditional typesetter and a layout artist, is known as desktop publishing software.</a:t>
            </a:r>
          </a:p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endParaRPr lang="en-US" sz="2400" b="1" spc="-10" dirty="0" smtClean="0">
              <a:latin typeface="Calibri"/>
              <a:cs typeface="Calibri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435"/>
            <a:ext cx="9144000" cy="5072380"/>
          </a:xfrm>
          <a:custGeom>
            <a:avLst/>
            <a:gdLst/>
            <a:ahLst/>
            <a:cxnLst/>
            <a:rect l="l" t="t" r="r" b="b"/>
            <a:pathLst>
              <a:path w="9144000" h="5072380">
                <a:moveTo>
                  <a:pt x="9144000" y="0"/>
                </a:moveTo>
                <a:lnTo>
                  <a:pt x="0" y="0"/>
                </a:lnTo>
                <a:lnTo>
                  <a:pt x="0" y="5072126"/>
                </a:lnTo>
                <a:lnTo>
                  <a:pt x="9144000" y="50721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13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9144000" y="0"/>
                </a:moveTo>
                <a:lnTo>
                  <a:pt x="0" y="0"/>
                </a:lnTo>
                <a:lnTo>
                  <a:pt x="0" y="1571625"/>
                </a:lnTo>
                <a:lnTo>
                  <a:pt x="9144000" y="1571625"/>
                </a:lnTo>
                <a:lnTo>
                  <a:pt x="9144000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05000" y="457200"/>
            <a:ext cx="5283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5" dirty="0"/>
              <a:t>APPLICATION</a:t>
            </a:r>
            <a:r>
              <a:rPr sz="4000" spc="-85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75260" y="1752600"/>
            <a:ext cx="8968740" cy="401584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3600" b="1" spc="-10" dirty="0" smtClean="0">
                <a:latin typeface="Calibri"/>
                <a:cs typeface="Calibri"/>
                <a:sym typeface="Wingdings" pitchFamily="2" charset="2"/>
              </a:rPr>
              <a:t></a:t>
            </a:r>
            <a:r>
              <a:rPr lang="en-US" sz="2800" b="1" spc="-10" dirty="0" smtClean="0">
                <a:solidFill>
                  <a:srgbClr val="FF0000"/>
                </a:solidFill>
                <a:latin typeface="Calibri"/>
                <a:cs typeface="Calibri"/>
                <a:sym typeface="Wingdings" pitchFamily="2" charset="2"/>
              </a:rPr>
              <a:t>Graphics, Multimedia and Presentation Applications</a:t>
            </a:r>
            <a:endParaRPr lang="en-US" sz="3600" b="1" spc="-10" dirty="0" smtClean="0">
              <a:solidFill>
                <a:srgbClr val="FF0000"/>
              </a:solidFill>
              <a:latin typeface="Calibri"/>
              <a:cs typeface="Calibri"/>
              <a:sym typeface="Wingdings" pitchFamily="2" charset="2"/>
            </a:endParaRPr>
          </a:p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2400" b="1" u="sng" spc="-10" dirty="0" smtClean="0">
                <a:solidFill>
                  <a:srgbClr val="FF0000"/>
                </a:solidFill>
                <a:latin typeface="Calibri"/>
                <a:cs typeface="Calibri"/>
                <a:sym typeface="Wingdings" pitchFamily="2" charset="2"/>
              </a:rPr>
              <a:t>Graphics software : </a:t>
            </a:r>
          </a:p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The application software that manipulates images is known as graphics software and the software that incorporates images,text,sound,computer animation and video sequences is known as multimedia software.</a:t>
            </a:r>
          </a:p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2800" b="1" u="sng" spc="-10" dirty="0" smtClean="0">
                <a:solidFill>
                  <a:srgbClr val="FF0000"/>
                </a:solidFill>
                <a:cs typeface="Calibri"/>
                <a:sym typeface="Wingdings" pitchFamily="2" charset="2"/>
              </a:rPr>
              <a:t>Presentation Graphics software:</a:t>
            </a:r>
            <a:endParaRPr lang="en-US" sz="3600" b="1" u="sng" spc="-10" dirty="0" smtClean="0">
              <a:solidFill>
                <a:srgbClr val="FF0000"/>
              </a:solidFill>
              <a:cs typeface="Calibri"/>
              <a:sym typeface="Wingdings" pitchFamily="2" charset="2"/>
            </a:endParaRPr>
          </a:p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lang="en-US" sz="2400" b="1" spc="-10" dirty="0" smtClean="0">
                <a:latin typeface="Calibri"/>
                <a:cs typeface="Calibri"/>
                <a:sym typeface="Wingdings" pitchFamily="2" charset="2"/>
              </a:rPr>
              <a:t>The application software that can create professional looking visual aids is called presentation graphics software.</a:t>
            </a:r>
          </a:p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endParaRPr lang="en-US" sz="2400" b="1" spc="-10" dirty="0" smtClean="0">
              <a:latin typeface="Calibri"/>
              <a:cs typeface="Calibri"/>
              <a:sym typeface="Wingdings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435"/>
            <a:ext cx="9144000" cy="5072380"/>
          </a:xfrm>
          <a:custGeom>
            <a:avLst/>
            <a:gdLst/>
            <a:ahLst/>
            <a:cxnLst/>
            <a:rect l="l" t="t" r="r" b="b"/>
            <a:pathLst>
              <a:path w="9144000" h="5072380">
                <a:moveTo>
                  <a:pt x="9144000" y="0"/>
                </a:moveTo>
                <a:lnTo>
                  <a:pt x="0" y="0"/>
                </a:lnTo>
                <a:lnTo>
                  <a:pt x="0" y="5072126"/>
                </a:lnTo>
                <a:lnTo>
                  <a:pt x="9144000" y="50721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71373"/>
            <a:ext cx="9144000" cy="1571625"/>
          </a:xfrm>
          <a:custGeom>
            <a:avLst/>
            <a:gdLst/>
            <a:ahLst/>
            <a:cxnLst/>
            <a:rect l="l" t="t" r="r" b="b"/>
            <a:pathLst>
              <a:path w="9144000" h="1571625">
                <a:moveTo>
                  <a:pt x="9144000" y="0"/>
                </a:moveTo>
                <a:lnTo>
                  <a:pt x="0" y="0"/>
                </a:lnTo>
                <a:lnTo>
                  <a:pt x="0" y="1571625"/>
                </a:lnTo>
                <a:lnTo>
                  <a:pt x="9144000" y="1571625"/>
                </a:lnTo>
                <a:lnTo>
                  <a:pt x="9144000" y="0"/>
                </a:lnTo>
                <a:close/>
              </a:path>
            </a:pathLst>
          </a:custGeom>
          <a:solidFill>
            <a:srgbClr val="D9959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828800" y="914400"/>
            <a:ext cx="5283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5" dirty="0"/>
              <a:t>APPLICATION</a:t>
            </a:r>
            <a:r>
              <a:rPr sz="4000" spc="-85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75260" y="1828800"/>
            <a:ext cx="8968740" cy="40107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Application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Software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set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programs</a:t>
            </a:r>
            <a:r>
              <a:rPr sz="2800" spc="-5" dirty="0">
                <a:latin typeface="Calibri"/>
                <a:cs typeface="Calibri"/>
              </a:rPr>
              <a:t> used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(run/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execute/</a:t>
            </a:r>
            <a:r>
              <a:rPr sz="2800" spc="-5" dirty="0">
                <a:latin typeface="Calibri"/>
                <a:cs typeface="Calibri"/>
              </a:rPr>
              <a:t> carry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out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operations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) </a:t>
            </a:r>
            <a:r>
              <a:rPr sz="2800" spc="-25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>
                <a:latin typeface="Calibri"/>
                <a:cs typeface="Calibri"/>
              </a:rPr>
              <a:t>specified</a:t>
            </a:r>
            <a:r>
              <a:rPr sz="2800" spc="10">
                <a:latin typeface="Calibri"/>
                <a:cs typeface="Calibri"/>
              </a:rPr>
              <a:t> </a:t>
            </a:r>
            <a:r>
              <a:rPr sz="2800" spc="-10" smtClean="0">
                <a:latin typeface="Calibri"/>
                <a:cs typeface="Calibri"/>
              </a:rPr>
              <a:t>application.</a:t>
            </a:r>
            <a:endParaRPr sz="2800" smtClean="0">
              <a:latin typeface="Calibri"/>
              <a:cs typeface="Calibri"/>
            </a:endParaRPr>
          </a:p>
          <a:p>
            <a:pPr marL="526415" marR="1040765" indent="-514350">
              <a:lnSpc>
                <a:spcPct val="100000"/>
              </a:lnSpc>
              <a:spcBef>
                <a:spcPts val="1405"/>
              </a:spcBef>
              <a:tabLst>
                <a:tab pos="526415" algn="l"/>
                <a:tab pos="527050" algn="l"/>
              </a:tabLst>
            </a:pPr>
            <a:endParaRPr sz="2000" smtClean="0">
              <a:latin typeface="Calibri"/>
              <a:cs typeface="Calibri"/>
            </a:endParaRPr>
          </a:p>
          <a:p>
            <a:pPr marL="526415" marR="50800" indent="-514350">
              <a:lnSpc>
                <a:spcPct val="100000"/>
              </a:lnSpc>
              <a:spcBef>
                <a:spcPts val="484"/>
              </a:spcBef>
              <a:buAutoNum type="arabicParenR" startAt="2"/>
              <a:tabLst>
                <a:tab pos="526415" algn="l"/>
                <a:tab pos="527050" algn="l"/>
              </a:tabLst>
            </a:pPr>
            <a:r>
              <a:rPr sz="2000" b="1" u="heavy" spc="-1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UTILITIES</a:t>
            </a:r>
            <a:r>
              <a:rPr sz="2000" b="1" spc="-10" dirty="0">
                <a:latin typeface="Calibri"/>
                <a:cs typeface="Calibri"/>
              </a:rPr>
              <a:t>: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These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are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application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programs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help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computer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housekeeping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functions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like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backing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up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disk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scanning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cleaning</a:t>
            </a:r>
            <a:r>
              <a:rPr sz="2800" spc="3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for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viruses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arranging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information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optimum</a:t>
            </a:r>
            <a:r>
              <a:rPr sz="2800" spc="25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way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to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increase</a:t>
            </a:r>
            <a:r>
              <a:rPr sz="2800" spc="4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efficiency</a:t>
            </a:r>
            <a:r>
              <a:rPr sz="2800" spc="3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system. 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Eg.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60" dirty="0">
                <a:latin typeface="Calibri"/>
                <a:cs typeface="Calibri"/>
              </a:rPr>
              <a:t>Text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Editor,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Backup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Utility,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Compression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Utility, </a:t>
            </a:r>
            <a:r>
              <a:rPr sz="2800" b="1" spc="-10" dirty="0">
                <a:latin typeface="Calibri"/>
                <a:cs typeface="Calibri"/>
              </a:rPr>
              <a:t>Antivirus,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">
                <a:latin typeface="Calibri"/>
                <a:cs typeface="Calibri"/>
              </a:rPr>
              <a:t>Disk</a:t>
            </a:r>
            <a:r>
              <a:rPr sz="2800" b="1" spc="15">
                <a:latin typeface="Calibri"/>
                <a:cs typeface="Calibri"/>
              </a:rPr>
              <a:t> </a:t>
            </a:r>
            <a:r>
              <a:rPr sz="2800" b="1" spc="-15" smtClean="0">
                <a:latin typeface="Calibri"/>
                <a:cs typeface="Calibri"/>
              </a:rPr>
              <a:t>Defragmenter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9144000" cy="675005"/>
            <a:chOff x="0" y="0"/>
            <a:chExt cx="9144000" cy="675005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9144000" cy="643255"/>
            </a:xfrm>
            <a:custGeom>
              <a:avLst/>
              <a:gdLst/>
              <a:ahLst/>
              <a:cxnLst/>
              <a:rect l="l" t="t" r="r" b="b"/>
              <a:pathLst>
                <a:path w="9144000" h="643255">
                  <a:moveTo>
                    <a:pt x="9144000" y="0"/>
                  </a:moveTo>
                  <a:lnTo>
                    <a:pt x="0" y="0"/>
                  </a:lnTo>
                  <a:lnTo>
                    <a:pt x="0" y="642937"/>
                  </a:lnTo>
                  <a:lnTo>
                    <a:pt x="9144000" y="642937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C6E6A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88791" y="0"/>
              <a:ext cx="2603754" cy="67449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0163" y="536646"/>
              <a:ext cx="2014727" cy="11092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590671" y="0"/>
            <a:ext cx="19627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10" dirty="0"/>
              <a:t>UTILITIES</a:t>
            </a:r>
            <a:endParaRPr sz="4000"/>
          </a:p>
        </p:txBody>
      </p:sp>
      <p:sp>
        <p:nvSpPr>
          <p:cNvPr id="7" name="object 7"/>
          <p:cNvSpPr/>
          <p:nvPr/>
        </p:nvSpPr>
        <p:spPr>
          <a:xfrm>
            <a:off x="0" y="760435"/>
            <a:ext cx="9144000" cy="6026150"/>
          </a:xfrm>
          <a:custGeom>
            <a:avLst/>
            <a:gdLst/>
            <a:ahLst/>
            <a:cxnLst/>
            <a:rect l="l" t="t" r="r" b="b"/>
            <a:pathLst>
              <a:path w="9144000" h="6026150">
                <a:moveTo>
                  <a:pt x="9144000" y="0"/>
                </a:moveTo>
                <a:lnTo>
                  <a:pt x="0" y="0"/>
                </a:lnTo>
                <a:lnTo>
                  <a:pt x="0" y="6026150"/>
                </a:lnTo>
                <a:lnTo>
                  <a:pt x="9144000" y="602615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8739" y="707146"/>
            <a:ext cx="8975090" cy="6063615"/>
          </a:xfrm>
          <a:prstGeom prst="rect">
            <a:avLst/>
          </a:prstGeom>
        </p:spPr>
        <p:txBody>
          <a:bodyPr vert="horz" wrap="square" lIns="0" tIns="80645" rIns="0" bIns="0" rtlCol="0">
            <a:spAutoFit/>
          </a:bodyPr>
          <a:lstStyle/>
          <a:p>
            <a:pPr marL="373380" indent="-361315">
              <a:lnSpc>
                <a:spcPct val="100000"/>
              </a:lnSpc>
              <a:spcBef>
                <a:spcPts val="635"/>
              </a:spcBef>
              <a:buAutoNum type="romanLcPeriod"/>
              <a:tabLst>
                <a:tab pos="373380" algn="l"/>
                <a:tab pos="374015" algn="l"/>
              </a:tabLst>
            </a:pPr>
            <a:r>
              <a:rPr sz="2200" b="1" u="heavy" spc="-6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Text</a:t>
            </a:r>
            <a:r>
              <a:rPr sz="2200" b="1" u="heavy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heavy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Editor:</a:t>
            </a:r>
            <a:r>
              <a:rPr sz="2200" b="1" spc="4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helps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edit,cut,copy,paste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text</a:t>
            </a:r>
            <a:r>
              <a:rPr sz="2200" b="1" spc="-15" dirty="0">
                <a:latin typeface="Calibri"/>
                <a:cs typeface="Calibri"/>
              </a:rPr>
              <a:t>.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Eg.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20" dirty="0">
                <a:latin typeface="Calibri"/>
                <a:cs typeface="Calibri"/>
              </a:rPr>
              <a:t>Notepad,Wordpad</a:t>
            </a:r>
            <a:endParaRPr sz="2200">
              <a:latin typeface="Calibri"/>
              <a:cs typeface="Calibri"/>
            </a:endParaRPr>
          </a:p>
          <a:p>
            <a:pPr marL="373380" marR="97790" indent="-361315">
              <a:lnSpc>
                <a:spcPct val="100000"/>
              </a:lnSpc>
              <a:spcBef>
                <a:spcPts val="535"/>
              </a:spcBef>
              <a:buAutoNum type="romanLcPeriod"/>
              <a:tabLst>
                <a:tab pos="373380" algn="l"/>
                <a:tab pos="374015" algn="l"/>
              </a:tabLst>
            </a:pPr>
            <a:r>
              <a:rPr sz="2200" b="1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Backup </a:t>
            </a:r>
            <a:r>
              <a:rPr sz="22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Utility:</a:t>
            </a:r>
            <a:r>
              <a:rPr sz="2200" b="1" spc="20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spc="-50" dirty="0">
                <a:latin typeface="Calibri"/>
                <a:cs typeface="Calibri"/>
              </a:rPr>
              <a:t>We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need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keep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backup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our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data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information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to 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safeguard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them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from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losing either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accidental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or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intentional.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For</a:t>
            </a:r>
            <a:r>
              <a:rPr sz="2200" b="1" spc="2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eg.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Backup </a:t>
            </a:r>
            <a:r>
              <a:rPr sz="2200" b="1" spc="-480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kept</a:t>
            </a:r>
            <a:r>
              <a:rPr sz="2200" b="1" spc="-2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in</a:t>
            </a:r>
            <a:r>
              <a:rPr sz="2200" b="1" spc="-10" dirty="0">
                <a:latin typeface="Calibri"/>
                <a:cs typeface="Calibri"/>
              </a:rPr>
              <a:t> Pendrive,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25" dirty="0">
                <a:latin typeface="Calibri"/>
                <a:cs typeface="Calibri"/>
              </a:rPr>
              <a:t>CD,</a:t>
            </a:r>
            <a:r>
              <a:rPr sz="2200" b="1" spc="5" dirty="0">
                <a:latin typeface="Calibri"/>
                <a:cs typeface="Calibri"/>
              </a:rPr>
              <a:t> </a:t>
            </a:r>
            <a:r>
              <a:rPr sz="2200" b="1" spc="-30" dirty="0">
                <a:latin typeface="Calibri"/>
                <a:cs typeface="Calibri"/>
              </a:rPr>
              <a:t>DVD,</a:t>
            </a:r>
            <a:r>
              <a:rPr sz="2200" b="1" spc="15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HardDisk</a:t>
            </a:r>
            <a:endParaRPr sz="2200">
              <a:latin typeface="Calibri"/>
              <a:cs typeface="Calibri"/>
            </a:endParaRPr>
          </a:p>
          <a:p>
            <a:pPr marL="373380" marR="271780" indent="-361315">
              <a:lnSpc>
                <a:spcPct val="100000"/>
              </a:lnSpc>
              <a:spcBef>
                <a:spcPts val="535"/>
              </a:spcBef>
              <a:buAutoNum type="romanLcPeriod"/>
              <a:tabLst>
                <a:tab pos="374015" algn="l"/>
                <a:tab pos="6540500" algn="l"/>
              </a:tabLst>
            </a:pPr>
            <a:r>
              <a:rPr sz="2200" b="1" u="heavy" spc="-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Compression</a:t>
            </a:r>
            <a:r>
              <a:rPr sz="2200" b="1" u="heavy" spc="1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Utility:</a:t>
            </a:r>
            <a:r>
              <a:rPr sz="2200" b="1" spc="3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data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information</a:t>
            </a:r>
            <a:r>
              <a:rPr sz="2200" spc="-5" dirty="0">
                <a:latin typeface="Calibri"/>
                <a:cs typeface="Calibri"/>
              </a:rPr>
              <a:t> in files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or </a:t>
            </a:r>
            <a:r>
              <a:rPr sz="2200" spc="-15" dirty="0">
                <a:latin typeface="Calibri"/>
                <a:cs typeface="Calibri"/>
              </a:rPr>
              <a:t>folders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be 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kept </a:t>
            </a:r>
            <a:r>
              <a:rPr sz="2200" spc="-5" dirty="0">
                <a:latin typeface="Calibri"/>
                <a:cs typeface="Calibri"/>
              </a:rPr>
              <a:t>in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compressed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form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that,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they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occupy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less space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can be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retrieved</a:t>
            </a:r>
            <a:r>
              <a:rPr sz="2200" spc="-5" dirty="0">
                <a:latin typeface="Calibri"/>
                <a:cs typeface="Calibri"/>
              </a:rPr>
              <a:t> in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original</a:t>
            </a:r>
            <a:r>
              <a:rPr sz="2200" spc="-20" dirty="0">
                <a:latin typeface="Calibri"/>
                <a:cs typeface="Calibri"/>
              </a:rPr>
              <a:t> form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after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decompressing.	</a:t>
            </a:r>
            <a:r>
              <a:rPr sz="2200" b="1" spc="-5" dirty="0">
                <a:latin typeface="Calibri"/>
                <a:cs typeface="Calibri"/>
              </a:rPr>
              <a:t>Eg.</a:t>
            </a:r>
            <a:r>
              <a:rPr sz="2200" b="1" spc="-80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WinZip,WinRar</a:t>
            </a:r>
            <a:endParaRPr sz="2200">
              <a:latin typeface="Calibri"/>
              <a:cs typeface="Calibri"/>
            </a:endParaRPr>
          </a:p>
          <a:p>
            <a:pPr marL="373380" marR="194945" indent="-361315">
              <a:lnSpc>
                <a:spcPct val="100000"/>
              </a:lnSpc>
              <a:spcBef>
                <a:spcPts val="520"/>
              </a:spcBef>
              <a:buAutoNum type="romanLcPeriod"/>
              <a:tabLst>
                <a:tab pos="374015" algn="l"/>
              </a:tabLst>
            </a:pPr>
            <a:r>
              <a:rPr sz="22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Antivirus</a:t>
            </a:r>
            <a:r>
              <a:rPr sz="2200" b="1" u="heavy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sz="22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:</a:t>
            </a:r>
            <a:r>
              <a:rPr sz="2200" b="1" spc="15" dirty="0">
                <a:solidFill>
                  <a:srgbClr val="6F2F9F"/>
                </a:solid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Virus</a:t>
            </a:r>
            <a:r>
              <a:rPr sz="2200" spc="-15" dirty="0">
                <a:latin typeface="Calibri"/>
                <a:cs typeface="Calibri"/>
              </a:rPr>
              <a:t> are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malicious</a:t>
            </a:r>
            <a:r>
              <a:rPr sz="2200" spc="-15" dirty="0">
                <a:latin typeface="Calibri"/>
                <a:cs typeface="Calibri"/>
              </a:rPr>
              <a:t> program</a:t>
            </a:r>
            <a:r>
              <a:rPr sz="2200" spc="-5" dirty="0">
                <a:latin typeface="Calibri"/>
                <a:cs typeface="Calibri"/>
              </a:rPr>
              <a:t> which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affects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normal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working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0" dirty="0">
                <a:latin typeface="Calibri"/>
                <a:cs typeface="Calibri"/>
              </a:rPr>
              <a:t>computer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5" dirty="0">
                <a:latin typeface="Calibri"/>
                <a:cs typeface="Calibri"/>
              </a:rPr>
              <a:t>system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by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eating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up disk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space,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deleting files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etc. 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So,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to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ovecome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problem</a:t>
            </a:r>
            <a:r>
              <a:rPr sz="2200" spc="-5" dirty="0">
                <a:latin typeface="Calibri"/>
                <a:cs typeface="Calibri"/>
              </a:rPr>
              <a:t> of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Virus,</a:t>
            </a:r>
            <a:r>
              <a:rPr sz="2200" spc="-20" dirty="0">
                <a:latin typeface="Calibri"/>
                <a:cs typeface="Calibri"/>
              </a:rPr>
              <a:t> we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need Antivirus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remove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viruses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from</a:t>
            </a:r>
            <a:r>
              <a:rPr sz="2200" spc="-5" dirty="0">
                <a:latin typeface="Calibri"/>
                <a:cs typeface="Calibri"/>
              </a:rPr>
              <a:t> the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system.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Eg.</a:t>
            </a:r>
            <a:r>
              <a:rPr sz="2200" b="1" dirty="0">
                <a:latin typeface="Calibri"/>
                <a:cs typeface="Calibri"/>
              </a:rPr>
              <a:t> </a:t>
            </a:r>
            <a:r>
              <a:rPr sz="2200" b="1" spc="-10" dirty="0">
                <a:latin typeface="Calibri"/>
                <a:cs typeface="Calibri"/>
              </a:rPr>
              <a:t>QuickHeal,E-scan,Kaspersky</a:t>
            </a:r>
            <a:r>
              <a:rPr sz="2200" b="1" spc="-15" dirty="0">
                <a:latin typeface="Calibri"/>
                <a:cs typeface="Calibri"/>
              </a:rPr>
              <a:t> etc.</a:t>
            </a:r>
            <a:endParaRPr sz="2200">
              <a:latin typeface="Calibri"/>
              <a:cs typeface="Calibri"/>
            </a:endParaRPr>
          </a:p>
          <a:p>
            <a:pPr marL="373380" indent="-361315">
              <a:lnSpc>
                <a:spcPts val="2635"/>
              </a:lnSpc>
              <a:spcBef>
                <a:spcPts val="535"/>
              </a:spcBef>
              <a:buAutoNum type="romanLcPeriod"/>
              <a:tabLst>
                <a:tab pos="373380" algn="l"/>
                <a:tab pos="374015" algn="l"/>
              </a:tabLst>
            </a:pPr>
            <a:r>
              <a:rPr sz="2200" b="1" u="heavy" spc="-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Disk</a:t>
            </a:r>
            <a:r>
              <a:rPr sz="2200" b="1" u="heavy" spc="-15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Defragmenter:</a:t>
            </a:r>
            <a:r>
              <a:rPr sz="2200" b="1" u="heavy" spc="50" dirty="0">
                <a:solidFill>
                  <a:srgbClr val="6F2F9F"/>
                </a:solidFill>
                <a:uFill>
                  <a:solidFill>
                    <a:srgbClr val="6F2F9F"/>
                  </a:solidFill>
                </a:uFill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It increase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data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access speed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by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rearranging</a:t>
            </a:r>
            <a:r>
              <a:rPr sz="2200" spc="-3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files</a:t>
            </a:r>
            <a:endParaRPr sz="2200">
              <a:latin typeface="Calibri"/>
              <a:cs typeface="Calibri"/>
            </a:endParaRPr>
          </a:p>
          <a:p>
            <a:pPr marL="373380">
              <a:lnSpc>
                <a:spcPts val="2635"/>
              </a:lnSpc>
            </a:pPr>
            <a:r>
              <a:rPr sz="2200" spc="-20" dirty="0">
                <a:latin typeface="Calibri"/>
                <a:cs typeface="Calibri"/>
              </a:rPr>
              <a:t>stored</a:t>
            </a:r>
            <a:r>
              <a:rPr sz="2200" spc="-5" dirty="0">
                <a:latin typeface="Calibri"/>
                <a:cs typeface="Calibri"/>
              </a:rPr>
              <a:t> on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b="1" spc="-5" dirty="0">
                <a:latin typeface="Calibri"/>
                <a:cs typeface="Calibri"/>
              </a:rPr>
              <a:t>disk</a:t>
            </a:r>
            <a:r>
              <a:rPr sz="2200" b="1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to</a:t>
            </a:r>
            <a:r>
              <a:rPr sz="2200" spc="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occupy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contiguous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storage</a:t>
            </a:r>
            <a:r>
              <a:rPr sz="2200" spc="3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locations,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technique</a:t>
            </a:r>
            <a:endParaRPr sz="2200">
              <a:latin typeface="Calibri"/>
              <a:cs typeface="Calibri"/>
            </a:endParaRPr>
          </a:p>
          <a:p>
            <a:pPr marL="373380" marR="5080">
              <a:lnSpc>
                <a:spcPct val="100000"/>
              </a:lnSpc>
              <a:spcBef>
                <a:spcPts val="5"/>
              </a:spcBef>
            </a:pPr>
            <a:r>
              <a:rPr sz="2200" spc="-5" dirty="0">
                <a:latin typeface="Calibri"/>
                <a:cs typeface="Calibri"/>
              </a:rPr>
              <a:t>called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defragmentation</a:t>
            </a:r>
            <a:r>
              <a:rPr sz="2200" spc="-15" dirty="0">
                <a:latin typeface="Calibri"/>
                <a:cs typeface="Calibri"/>
              </a:rPr>
              <a:t>.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b="1" spc="-15" dirty="0">
                <a:latin typeface="Calibri"/>
                <a:cs typeface="Calibri"/>
              </a:rPr>
              <a:t>Defragmentation</a:t>
            </a:r>
            <a:r>
              <a:rPr sz="2200" b="1" spc="4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is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the</a:t>
            </a:r>
            <a:r>
              <a:rPr sz="2200" spc="2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process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reorganizing</a:t>
            </a:r>
            <a:r>
              <a:rPr sz="2200" spc="-5" dirty="0">
                <a:latin typeface="Calibri"/>
                <a:cs typeface="Calibri"/>
              </a:rPr>
              <a:t> the </a:t>
            </a:r>
            <a:r>
              <a:rPr sz="2200" spc="-480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data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stored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on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the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hard </a:t>
            </a:r>
            <a:r>
              <a:rPr sz="2200" spc="-10" dirty="0">
                <a:latin typeface="Calibri"/>
                <a:cs typeface="Calibri"/>
              </a:rPr>
              <a:t>drive</a:t>
            </a:r>
            <a:r>
              <a:rPr sz="2200" spc="-5" dirty="0">
                <a:latin typeface="Calibri"/>
                <a:cs typeface="Calibri"/>
              </a:rPr>
              <a:t> so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that</a:t>
            </a:r>
            <a:r>
              <a:rPr sz="2200" spc="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related</a:t>
            </a:r>
            <a:r>
              <a:rPr sz="2200" spc="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pieces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20" dirty="0">
                <a:latin typeface="Calibri"/>
                <a:cs typeface="Calibri"/>
              </a:rPr>
              <a:t>data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are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put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back </a:t>
            </a:r>
            <a:r>
              <a:rPr sz="2200" spc="-5" dirty="0">
                <a:latin typeface="Calibri"/>
                <a:cs typeface="Calibri"/>
              </a:rPr>
              <a:t> </a:t>
            </a:r>
            <a:r>
              <a:rPr sz="2200" spc="-30" dirty="0">
                <a:latin typeface="Calibri"/>
                <a:cs typeface="Calibri"/>
              </a:rPr>
              <a:t>together,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all lined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up </a:t>
            </a:r>
            <a:r>
              <a:rPr sz="2200" dirty="0">
                <a:latin typeface="Calibri"/>
                <a:cs typeface="Calibri"/>
              </a:rPr>
              <a:t>in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 </a:t>
            </a:r>
            <a:r>
              <a:rPr sz="2200" spc="-10" dirty="0">
                <a:latin typeface="Calibri"/>
                <a:cs typeface="Calibri"/>
              </a:rPr>
              <a:t>continuous fashion. Free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blocks </a:t>
            </a:r>
            <a:r>
              <a:rPr sz="2200" spc="-30" dirty="0">
                <a:latin typeface="Calibri"/>
                <a:cs typeface="Calibri"/>
              </a:rPr>
              <a:t>together, </a:t>
            </a:r>
            <a:r>
              <a:rPr sz="2200" spc="-2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Corrupted</a:t>
            </a:r>
            <a:r>
              <a:rPr sz="2200" spc="-5" dirty="0">
                <a:latin typeface="Calibri"/>
                <a:cs typeface="Calibri"/>
              </a:rPr>
              <a:t> files</a:t>
            </a:r>
            <a:r>
              <a:rPr sz="2200" spc="-1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together</a:t>
            </a:r>
            <a:r>
              <a:rPr sz="2200" spc="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and same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kind</a:t>
            </a:r>
            <a:r>
              <a:rPr sz="2200" spc="-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of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0" dirty="0">
                <a:latin typeface="Calibri"/>
                <a:cs typeface="Calibri"/>
              </a:rPr>
              <a:t>blocks</a:t>
            </a:r>
            <a:r>
              <a:rPr sz="2200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together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in the</a:t>
            </a:r>
            <a:r>
              <a:rPr sz="2200" spc="15" dirty="0">
                <a:latin typeface="Calibri"/>
                <a:cs typeface="Calibri"/>
              </a:rPr>
              <a:t> </a:t>
            </a:r>
            <a:r>
              <a:rPr sz="2200" spc="-15" dirty="0">
                <a:latin typeface="Calibri"/>
                <a:cs typeface="Calibri"/>
              </a:rPr>
              <a:t>hard</a:t>
            </a:r>
            <a:r>
              <a:rPr sz="2200" spc="-10" dirty="0">
                <a:latin typeface="Calibri"/>
                <a:cs typeface="Calibri"/>
              </a:rPr>
              <a:t> drive.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714435"/>
            <a:ext cx="9144000" cy="5072380"/>
          </a:xfrm>
          <a:custGeom>
            <a:avLst/>
            <a:gdLst/>
            <a:ahLst/>
            <a:cxnLst/>
            <a:rect l="l" t="t" r="r" b="b"/>
            <a:pathLst>
              <a:path w="9144000" h="5072380">
                <a:moveTo>
                  <a:pt x="9144000" y="0"/>
                </a:moveTo>
                <a:lnTo>
                  <a:pt x="0" y="0"/>
                </a:lnTo>
                <a:lnTo>
                  <a:pt x="0" y="5072126"/>
                </a:lnTo>
                <a:lnTo>
                  <a:pt x="9144000" y="5072126"/>
                </a:lnTo>
                <a:lnTo>
                  <a:pt x="9144000" y="0"/>
                </a:lnTo>
                <a:close/>
              </a:path>
            </a:pathLst>
          </a:custGeom>
          <a:solidFill>
            <a:srgbClr val="FFFFCC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1643380"/>
            <a:chOff x="0" y="0"/>
            <a:chExt cx="9144000" cy="1643380"/>
          </a:xfrm>
        </p:grpSpPr>
        <p:sp>
          <p:nvSpPr>
            <p:cNvPr id="4" name="object 4"/>
            <p:cNvSpPr/>
            <p:nvPr/>
          </p:nvSpPr>
          <p:spPr>
            <a:xfrm>
              <a:off x="0" y="71373"/>
              <a:ext cx="9144000" cy="1571625"/>
            </a:xfrm>
            <a:custGeom>
              <a:avLst/>
              <a:gdLst/>
              <a:ahLst/>
              <a:cxnLst/>
              <a:rect l="l" t="t" r="r" b="b"/>
              <a:pathLst>
                <a:path w="9144000" h="1571625">
                  <a:moveTo>
                    <a:pt x="9144000" y="0"/>
                  </a:moveTo>
                  <a:lnTo>
                    <a:pt x="0" y="0"/>
                  </a:lnTo>
                  <a:lnTo>
                    <a:pt x="0" y="1571625"/>
                  </a:lnTo>
                  <a:lnTo>
                    <a:pt x="9144000" y="1571625"/>
                  </a:lnTo>
                  <a:lnTo>
                    <a:pt x="9144000" y="0"/>
                  </a:lnTo>
                  <a:close/>
                </a:path>
              </a:pathLst>
            </a:custGeom>
            <a:solidFill>
              <a:srgbClr val="D9959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29410" y="0"/>
              <a:ext cx="5922645" cy="78397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30780" y="646120"/>
              <a:ext cx="5333492" cy="11092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930907" y="79920"/>
            <a:ext cx="52832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35" dirty="0"/>
              <a:t>APPLICATION</a:t>
            </a:r>
            <a:r>
              <a:rPr sz="4000" spc="-85" dirty="0"/>
              <a:t> </a:t>
            </a:r>
            <a:r>
              <a:rPr sz="4000" spc="-25" dirty="0"/>
              <a:t>SOFTWARE</a:t>
            </a:r>
            <a:endParaRPr sz="4000"/>
          </a:p>
        </p:txBody>
      </p:sp>
      <p:sp>
        <p:nvSpPr>
          <p:cNvPr id="8" name="object 8"/>
          <p:cNvSpPr txBox="1"/>
          <p:nvPr/>
        </p:nvSpPr>
        <p:spPr>
          <a:xfrm>
            <a:off x="175260" y="1981200"/>
            <a:ext cx="8968740" cy="3528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215" marR="302895" indent="112395">
              <a:lnSpc>
                <a:spcPct val="100000"/>
              </a:lnSpc>
              <a:spcBef>
                <a:spcPts val="95"/>
              </a:spcBef>
            </a:pPr>
            <a:r>
              <a:rPr sz="2800" spc="-10" dirty="0">
                <a:latin typeface="Calibri"/>
                <a:cs typeface="Calibri"/>
              </a:rPr>
              <a:t>Application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Software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is</a:t>
            </a:r>
            <a:r>
              <a:rPr sz="2800" spc="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the set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spc="-15" dirty="0">
                <a:latin typeface="Calibri"/>
                <a:cs typeface="Calibri"/>
              </a:rPr>
              <a:t>programs</a:t>
            </a:r>
            <a:r>
              <a:rPr sz="2800" spc="-5" dirty="0">
                <a:latin typeface="Calibri"/>
                <a:cs typeface="Calibri"/>
              </a:rPr>
              <a:t> used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(run/ </a:t>
            </a:r>
            <a:r>
              <a:rPr sz="2800" spc="-62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execute/</a:t>
            </a:r>
            <a:r>
              <a:rPr sz="2800" spc="-5" dirty="0">
                <a:latin typeface="Calibri"/>
                <a:cs typeface="Calibri"/>
              </a:rPr>
              <a:t> carry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out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operations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) </a:t>
            </a:r>
            <a:r>
              <a:rPr sz="2800" spc="-25" dirty="0">
                <a:latin typeface="Calibri"/>
                <a:cs typeface="Calibri"/>
              </a:rPr>
              <a:t>for</a:t>
            </a:r>
            <a:r>
              <a:rPr sz="2800" spc="-5" dirty="0">
                <a:latin typeface="Calibri"/>
                <a:cs typeface="Calibri"/>
              </a:rPr>
              <a:t> 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specified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application.</a:t>
            </a:r>
            <a:endParaRPr sz="2800">
              <a:latin typeface="Calibri"/>
              <a:cs typeface="Calibri"/>
            </a:endParaRPr>
          </a:p>
          <a:p>
            <a:pPr marL="526415" marR="5080" indent="-514350">
              <a:lnSpc>
                <a:spcPct val="100000"/>
              </a:lnSpc>
              <a:spcBef>
                <a:spcPts val="480"/>
              </a:spcBef>
              <a:tabLst>
                <a:tab pos="526415" algn="l"/>
                <a:tab pos="527050" algn="l"/>
              </a:tabLst>
            </a:pPr>
            <a:endParaRPr lang="en-US" sz="2000" b="1" u="heavy" spc="-20" dirty="0" smtClean="0">
              <a:solidFill>
                <a:srgbClr val="001F5F"/>
              </a:solidFill>
              <a:uFill>
                <a:solidFill>
                  <a:srgbClr val="001F5F"/>
                </a:solidFill>
              </a:uFill>
              <a:latin typeface="Calibri"/>
              <a:cs typeface="Calibri"/>
            </a:endParaRPr>
          </a:p>
          <a:p>
            <a:pPr marL="526415" marR="5080" indent="-514350">
              <a:lnSpc>
                <a:spcPct val="100000"/>
              </a:lnSpc>
              <a:spcBef>
                <a:spcPts val="480"/>
              </a:spcBef>
              <a:tabLst>
                <a:tab pos="526415" algn="l"/>
                <a:tab pos="527050" algn="l"/>
              </a:tabLst>
            </a:pPr>
            <a:r>
              <a:rPr lang="en-US" sz="2000" b="1" u="sng" spc="-20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       </a:t>
            </a:r>
            <a:r>
              <a:rPr lang="en-US" sz="2000" b="1" u="heavy" spc="-20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3) </a:t>
            </a:r>
            <a:r>
              <a:rPr sz="2000" b="1" u="heavy" spc="-2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CUSTOMISED</a:t>
            </a:r>
            <a:r>
              <a:rPr sz="2000" b="1" u="heavy" spc="3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SOFTWARE/</a:t>
            </a:r>
            <a:r>
              <a:rPr sz="2000" b="1" u="heavy" spc="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BUSINESS</a:t>
            </a:r>
            <a:r>
              <a:rPr sz="2000" b="1" u="heavy" spc="3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15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SOFTWARE:</a:t>
            </a:r>
            <a:r>
              <a:rPr sz="2000" b="1" spc="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Readymade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software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are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tailor-made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fit </a:t>
            </a:r>
            <a:r>
              <a:rPr sz="2000" spc="-15" dirty="0">
                <a:latin typeface="Calibri"/>
                <a:cs typeface="Calibri"/>
              </a:rPr>
              <a:t>exactly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need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purpose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user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(business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customer).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Eg.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15" dirty="0">
                <a:latin typeface="Calibri"/>
                <a:cs typeface="Calibri"/>
              </a:rPr>
              <a:t>Inventory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Management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System,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Hotel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Management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-20" dirty="0">
                <a:latin typeface="Calibri"/>
                <a:cs typeface="Calibri"/>
              </a:rPr>
              <a:t>System.</a:t>
            </a:r>
            <a:endParaRPr sz="2000">
              <a:latin typeface="Calibri"/>
              <a:cs typeface="Calibri"/>
            </a:endParaRPr>
          </a:p>
          <a:p>
            <a:pPr marL="526415" marR="6985" indent="-514350">
              <a:lnSpc>
                <a:spcPct val="100000"/>
              </a:lnSpc>
              <a:spcBef>
                <a:spcPts val="480"/>
              </a:spcBef>
              <a:tabLst>
                <a:tab pos="526415" algn="l"/>
                <a:tab pos="527050" algn="l"/>
              </a:tabLst>
            </a:pPr>
            <a:r>
              <a:rPr lang="en-US" sz="2000" u="sng" spc="-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       </a:t>
            </a:r>
            <a:r>
              <a:rPr lang="en-US" sz="2000" b="1" u="heavy" spc="-15" dirty="0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4) </a:t>
            </a:r>
            <a:r>
              <a:rPr sz="2000" b="1" u="heavy" spc="-1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DEVELOPER</a:t>
            </a:r>
            <a:r>
              <a:rPr sz="2000" b="1" u="heavy" spc="25" smtClean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TOOLS/SOFTWARE</a:t>
            </a:r>
            <a:r>
              <a:rPr sz="2000" b="1" u="heavy" spc="4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 </a:t>
            </a:r>
            <a:r>
              <a:rPr sz="2000" b="1" u="heavy" spc="-20" dirty="0">
                <a:solidFill>
                  <a:srgbClr val="001F5F"/>
                </a:solidFill>
                <a:uFill>
                  <a:solidFill>
                    <a:srgbClr val="001F5F"/>
                  </a:solidFill>
                </a:uFill>
                <a:latin typeface="Calibri"/>
                <a:cs typeface="Calibri"/>
              </a:rPr>
              <a:t>TOOLS:</a:t>
            </a:r>
            <a:r>
              <a:rPr sz="2000" b="1" spc="4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pre-written </a:t>
            </a:r>
            <a:r>
              <a:rPr sz="2000" spc="-5" dirty="0">
                <a:latin typeface="Calibri"/>
                <a:cs typeface="Calibri"/>
              </a:rPr>
              <a:t> codes/functions/libraries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 classes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etc.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available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programmers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for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purpose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development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new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programs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or </a:t>
            </a:r>
            <a:r>
              <a:rPr sz="2000" spc="-10" dirty="0">
                <a:latin typeface="Calibri"/>
                <a:cs typeface="Calibri"/>
              </a:rPr>
              <a:t>codes.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Eg.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Numpy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Library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in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Python, 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Matplotlib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Library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in</a:t>
            </a:r>
            <a:r>
              <a:rPr sz="2000" b="1" spc="-1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Python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" y="23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9144000" h="6858000">
                <a:moveTo>
                  <a:pt x="9144000" y="0"/>
                </a:moveTo>
                <a:lnTo>
                  <a:pt x="0" y="0"/>
                </a:lnTo>
                <a:lnTo>
                  <a:pt x="0" y="6858000"/>
                </a:lnTo>
                <a:lnTo>
                  <a:pt x="9144000" y="6858000"/>
                </a:lnTo>
                <a:lnTo>
                  <a:pt x="91440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9143999" cy="234149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5173" y="1672970"/>
              <a:ext cx="7654035" cy="286308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152650" y="4306695"/>
              <a:ext cx="4921250" cy="255130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90271" y="0"/>
            <a:ext cx="8754745" cy="44157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90750" marR="5080" indent="-2178685">
              <a:lnSpc>
                <a:spcPct val="100000"/>
              </a:lnSpc>
              <a:spcBef>
                <a:spcPts val="105"/>
              </a:spcBef>
            </a:pPr>
            <a:r>
              <a:rPr sz="14400" b="1" spc="-865" dirty="0">
                <a:latin typeface="Verdana"/>
                <a:cs typeface="Verdana"/>
              </a:rPr>
              <a:t>Wo</a:t>
            </a:r>
            <a:r>
              <a:rPr sz="14400" b="1" spc="-445" dirty="0">
                <a:latin typeface="Verdana"/>
                <a:cs typeface="Verdana"/>
              </a:rPr>
              <a:t>r</a:t>
            </a:r>
            <a:r>
              <a:rPr sz="14400" b="1" spc="570" dirty="0">
                <a:latin typeface="Verdana"/>
                <a:cs typeface="Verdana"/>
              </a:rPr>
              <a:t>king  </a:t>
            </a:r>
            <a:r>
              <a:rPr sz="14400" b="1" spc="-200" dirty="0">
                <a:latin typeface="Verdana"/>
                <a:cs typeface="Verdana"/>
              </a:rPr>
              <a:t>With</a:t>
            </a:r>
            <a:endParaRPr sz="144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256407" y="4672076"/>
            <a:ext cx="2632710" cy="2220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400" b="1" spc="-975" dirty="0">
                <a:latin typeface="Verdana"/>
                <a:cs typeface="Verdana"/>
              </a:rPr>
              <a:t>OS</a:t>
            </a:r>
            <a:endParaRPr sz="14400">
              <a:latin typeface="Verdana"/>
              <a:cs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7200" y="2117686"/>
            <a:ext cx="8229600" cy="452602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535940" y="2004216"/>
            <a:ext cx="7633334" cy="4171315"/>
          </a:xfrm>
          <a:prstGeom prst="rect">
            <a:avLst/>
          </a:prstGeom>
        </p:spPr>
        <p:txBody>
          <a:bodyPr vert="horz" wrap="square" lIns="0" tIns="133985" rIns="0" bIns="0" rtlCol="0">
            <a:spAutoFit/>
          </a:bodyPr>
          <a:lstStyle/>
          <a:p>
            <a:pPr marL="356235" indent="-344170">
              <a:lnSpc>
                <a:spcPct val="100000"/>
              </a:lnSpc>
              <a:spcBef>
                <a:spcPts val="1055"/>
              </a:spcBef>
              <a:buFont typeface="Arial MT"/>
              <a:buChar char="•"/>
              <a:tabLst>
                <a:tab pos="356870" algn="l"/>
              </a:tabLst>
            </a:pP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Operating</a:t>
            </a:r>
            <a:r>
              <a:rPr sz="4000" b="1" spc="-35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System</a:t>
            </a:r>
            <a:endParaRPr sz="4000">
              <a:latin typeface="Comic Sans MS"/>
              <a:cs typeface="Comic Sans MS"/>
            </a:endParaRPr>
          </a:p>
          <a:p>
            <a:pPr marL="356235" indent="-344170">
              <a:lnSpc>
                <a:spcPct val="100000"/>
              </a:lnSpc>
              <a:spcBef>
                <a:spcPts val="965"/>
              </a:spcBef>
              <a:buFont typeface="Arial MT"/>
              <a:buChar char="•"/>
              <a:tabLst>
                <a:tab pos="356870" algn="l"/>
              </a:tabLst>
            </a:pP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Operating</a:t>
            </a:r>
            <a:r>
              <a:rPr sz="4000" b="1" spc="-30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System</a:t>
            </a:r>
            <a:r>
              <a:rPr sz="4000" b="1" spc="-25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dirty="0">
                <a:solidFill>
                  <a:srgbClr val="974707"/>
                </a:solidFill>
                <a:latin typeface="Comic Sans MS"/>
                <a:cs typeface="Comic Sans MS"/>
              </a:rPr>
              <a:t>Objectives</a:t>
            </a:r>
            <a:endParaRPr sz="4000">
              <a:latin typeface="Comic Sans MS"/>
              <a:cs typeface="Comic Sans MS"/>
            </a:endParaRPr>
          </a:p>
          <a:p>
            <a:pPr marL="356235" marR="1090930" indent="-344170">
              <a:lnSpc>
                <a:spcPct val="100000"/>
              </a:lnSpc>
              <a:spcBef>
                <a:spcPts val="960"/>
              </a:spcBef>
              <a:buFont typeface="Arial MT"/>
              <a:buChar char="•"/>
              <a:tabLst>
                <a:tab pos="356870" algn="l"/>
              </a:tabLst>
            </a:pP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Services</a:t>
            </a:r>
            <a:r>
              <a:rPr sz="4000" b="1" spc="-25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dirty="0">
                <a:solidFill>
                  <a:srgbClr val="974707"/>
                </a:solidFill>
                <a:latin typeface="Comic Sans MS"/>
                <a:cs typeface="Comic Sans MS"/>
              </a:rPr>
              <a:t>Provided</a:t>
            </a:r>
            <a:r>
              <a:rPr sz="4000" b="1" spc="-20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by</a:t>
            </a:r>
            <a:r>
              <a:rPr sz="4000" b="1" spc="-30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dirty="0">
                <a:solidFill>
                  <a:srgbClr val="974707"/>
                </a:solidFill>
                <a:latin typeface="Comic Sans MS"/>
                <a:cs typeface="Comic Sans MS"/>
              </a:rPr>
              <a:t>the </a:t>
            </a:r>
            <a:r>
              <a:rPr sz="4000" b="1" spc="-1720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Operating</a:t>
            </a:r>
            <a:r>
              <a:rPr sz="4000" b="1" spc="-10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System</a:t>
            </a:r>
            <a:endParaRPr sz="4000">
              <a:latin typeface="Comic Sans MS"/>
              <a:cs typeface="Comic Sans MS"/>
            </a:endParaRPr>
          </a:p>
          <a:p>
            <a:pPr marL="356235" marR="1632585" indent="-344170">
              <a:lnSpc>
                <a:spcPct val="100000"/>
              </a:lnSpc>
              <a:spcBef>
                <a:spcPts val="955"/>
              </a:spcBef>
              <a:buFont typeface="Arial MT"/>
              <a:buChar char="•"/>
              <a:tabLst>
                <a:tab pos="356870" algn="l"/>
              </a:tabLst>
            </a:pPr>
            <a:r>
              <a:rPr sz="4000" b="1" dirty="0">
                <a:solidFill>
                  <a:srgbClr val="974707"/>
                </a:solidFill>
                <a:latin typeface="Comic Sans MS"/>
                <a:cs typeface="Comic Sans MS"/>
              </a:rPr>
              <a:t>Functions</a:t>
            </a:r>
            <a:r>
              <a:rPr sz="4000" b="1" spc="-40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spc="-10" dirty="0">
                <a:solidFill>
                  <a:srgbClr val="974707"/>
                </a:solidFill>
                <a:latin typeface="Comic Sans MS"/>
                <a:cs typeface="Comic Sans MS"/>
              </a:rPr>
              <a:t>of</a:t>
            </a:r>
            <a:r>
              <a:rPr sz="4000" b="1" spc="-45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dirty="0">
                <a:solidFill>
                  <a:srgbClr val="974707"/>
                </a:solidFill>
                <a:latin typeface="Comic Sans MS"/>
                <a:cs typeface="Comic Sans MS"/>
              </a:rPr>
              <a:t>Operating </a:t>
            </a:r>
            <a:r>
              <a:rPr sz="4000" b="1" spc="-1714" dirty="0">
                <a:solidFill>
                  <a:srgbClr val="974707"/>
                </a:solidFill>
                <a:latin typeface="Comic Sans MS"/>
                <a:cs typeface="Comic Sans MS"/>
              </a:rPr>
              <a:t> </a:t>
            </a:r>
            <a:r>
              <a:rPr sz="4000" b="1" spc="-5" dirty="0">
                <a:solidFill>
                  <a:srgbClr val="974707"/>
                </a:solidFill>
                <a:latin typeface="Comic Sans MS"/>
                <a:cs typeface="Comic Sans MS"/>
              </a:rPr>
              <a:t>Systems</a:t>
            </a:r>
            <a:endParaRPr sz="4000">
              <a:latin typeface="Comic Sans MS"/>
              <a:cs typeface="Comic Sans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9144000" cy="1857375"/>
          </a:xfrm>
          <a:custGeom>
            <a:avLst/>
            <a:gdLst/>
            <a:ahLst/>
            <a:cxnLst/>
            <a:rect l="l" t="t" r="r" b="b"/>
            <a:pathLst>
              <a:path w="9144000" h="1857375">
                <a:moveTo>
                  <a:pt x="9144000" y="0"/>
                </a:moveTo>
                <a:lnTo>
                  <a:pt x="0" y="0"/>
                </a:lnTo>
                <a:lnTo>
                  <a:pt x="0" y="1857375"/>
                </a:lnTo>
                <a:lnTo>
                  <a:pt x="9144000" y="1857375"/>
                </a:lnTo>
                <a:lnTo>
                  <a:pt x="9144000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pc="-15" dirty="0"/>
              <a:t>CONTENTS</a:t>
            </a:r>
          </a:p>
          <a:p>
            <a:pPr marL="2540" algn="ctr">
              <a:lnSpc>
                <a:spcPct val="100000"/>
              </a:lnSpc>
              <a:spcBef>
                <a:spcPts val="5"/>
              </a:spcBef>
            </a:pPr>
            <a:r>
              <a:rPr spc="-25" dirty="0"/>
              <a:t>Operating</a:t>
            </a:r>
            <a:r>
              <a:rPr spc="-65" dirty="0"/>
              <a:t> </a:t>
            </a:r>
            <a:r>
              <a:rPr spc="-55" dirty="0"/>
              <a:t>System</a:t>
            </a:r>
            <a:r>
              <a:rPr spc="-15" dirty="0"/>
              <a:t> </a:t>
            </a:r>
            <a:r>
              <a:rPr dirty="0"/>
              <a:t>Basics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2849" y="643001"/>
            <a:ext cx="4857750" cy="2857500"/>
          </a:xfrm>
          <a:custGeom>
            <a:avLst/>
            <a:gdLst/>
            <a:ahLst/>
            <a:cxnLst/>
            <a:rect l="l" t="t" r="r" b="b"/>
            <a:pathLst>
              <a:path w="4857750" h="2857500">
                <a:moveTo>
                  <a:pt x="4857750" y="0"/>
                </a:moveTo>
                <a:lnTo>
                  <a:pt x="0" y="0"/>
                </a:lnTo>
                <a:lnTo>
                  <a:pt x="0" y="2857500"/>
                </a:lnTo>
                <a:lnTo>
                  <a:pt x="4857750" y="2857500"/>
                </a:lnTo>
                <a:lnTo>
                  <a:pt x="485775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2798" y="660984"/>
            <a:ext cx="4556125" cy="28289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67385" marR="71120" indent="-589280">
              <a:lnSpc>
                <a:spcPct val="100000"/>
              </a:lnSpc>
              <a:spcBef>
                <a:spcPts val="95"/>
              </a:spcBef>
            </a:pPr>
            <a:r>
              <a:rPr sz="2400" b="1" spc="-10" dirty="0">
                <a:latin typeface="Comic Sans MS"/>
                <a:cs typeface="Comic Sans MS"/>
              </a:rPr>
              <a:t>Operating </a:t>
            </a:r>
            <a:r>
              <a:rPr sz="2400" b="1" spc="-5" dirty="0">
                <a:latin typeface="Comic Sans MS"/>
                <a:cs typeface="Comic Sans MS"/>
              </a:rPr>
              <a:t>system is a system </a:t>
            </a:r>
            <a:r>
              <a:rPr sz="2400" b="1" spc="-1030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software</a:t>
            </a:r>
            <a:r>
              <a:rPr sz="2400" b="1" spc="-45" dirty="0">
                <a:latin typeface="Comic Sans MS"/>
                <a:cs typeface="Comic Sans MS"/>
              </a:rPr>
              <a:t> </a:t>
            </a:r>
            <a:r>
              <a:rPr sz="2400" b="1" spc="-10" dirty="0">
                <a:latin typeface="Comic Sans MS"/>
                <a:cs typeface="Comic Sans MS"/>
              </a:rPr>
              <a:t>which</a:t>
            </a:r>
            <a:r>
              <a:rPr sz="2400" b="1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provides</a:t>
            </a:r>
            <a:endParaRPr sz="2400">
              <a:latin typeface="Comic Sans MS"/>
              <a:cs typeface="Comic Sans MS"/>
            </a:endParaRPr>
          </a:p>
          <a:p>
            <a:pPr marL="1071880" marR="67310" indent="-655320">
              <a:lnSpc>
                <a:spcPct val="100000"/>
              </a:lnSpc>
            </a:pPr>
            <a:r>
              <a:rPr sz="2400" b="1" spc="-10" dirty="0">
                <a:latin typeface="Comic Sans MS"/>
                <a:cs typeface="Comic Sans MS"/>
              </a:rPr>
              <a:t>interface</a:t>
            </a:r>
            <a:r>
              <a:rPr sz="2400" b="1" spc="-15" dirty="0">
                <a:latin typeface="Comic Sans MS"/>
                <a:cs typeface="Comic Sans MS"/>
              </a:rPr>
              <a:t> </a:t>
            </a:r>
            <a:r>
              <a:rPr sz="2400" b="1" spc="-10" dirty="0">
                <a:latin typeface="Comic Sans MS"/>
                <a:cs typeface="Comic Sans MS"/>
              </a:rPr>
              <a:t>between</a:t>
            </a:r>
            <a:r>
              <a:rPr sz="2400" b="1" spc="5" dirty="0">
                <a:latin typeface="Comic Sans MS"/>
                <a:cs typeface="Comic Sans MS"/>
              </a:rPr>
              <a:t> </a:t>
            </a:r>
            <a:r>
              <a:rPr sz="2400" b="1" spc="-10" dirty="0">
                <a:latin typeface="Comic Sans MS"/>
                <a:cs typeface="Comic Sans MS"/>
              </a:rPr>
              <a:t>the</a:t>
            </a:r>
            <a:r>
              <a:rPr sz="2400" b="1" spc="-15" dirty="0">
                <a:latin typeface="Comic Sans MS"/>
                <a:cs typeface="Comic Sans MS"/>
              </a:rPr>
              <a:t> </a:t>
            </a:r>
            <a:r>
              <a:rPr sz="2400" b="1" spc="-10" dirty="0">
                <a:latin typeface="Comic Sans MS"/>
                <a:cs typeface="Comic Sans MS"/>
              </a:rPr>
              <a:t>user </a:t>
            </a:r>
            <a:r>
              <a:rPr sz="2400" b="1" spc="-1025" dirty="0">
                <a:latin typeface="Comic Sans MS"/>
                <a:cs typeface="Comic Sans MS"/>
              </a:rPr>
              <a:t> </a:t>
            </a:r>
            <a:r>
              <a:rPr sz="2400" b="1" spc="-5" dirty="0">
                <a:latin typeface="Comic Sans MS"/>
                <a:cs typeface="Comic Sans MS"/>
              </a:rPr>
              <a:t>and </a:t>
            </a:r>
            <a:r>
              <a:rPr sz="2400" b="1" spc="-10" dirty="0">
                <a:latin typeface="Comic Sans MS"/>
                <a:cs typeface="Comic Sans MS"/>
              </a:rPr>
              <a:t>the hardware.</a:t>
            </a:r>
            <a:endParaRPr sz="2400">
              <a:latin typeface="Comic Sans MS"/>
              <a:cs typeface="Comic Sans MS"/>
            </a:endParaRPr>
          </a:p>
          <a:p>
            <a:pPr marL="355600" marR="5080" indent="-355600">
              <a:lnSpc>
                <a:spcPct val="100000"/>
              </a:lnSpc>
              <a:spcBef>
                <a:spcPts val="4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program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that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controls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 </a:t>
            </a:r>
            <a:r>
              <a:rPr sz="2000" spc="-15" dirty="0">
                <a:latin typeface="Calibri"/>
                <a:cs typeface="Calibri"/>
              </a:rPr>
              <a:t>execution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of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application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programs</a:t>
            </a:r>
            <a:endParaRPr sz="2000">
              <a:latin typeface="Calibri"/>
              <a:cs typeface="Calibri"/>
            </a:endParaRPr>
          </a:p>
          <a:p>
            <a:pPr marL="464820" lvl="1" indent="-343535">
              <a:lnSpc>
                <a:spcPts val="2400"/>
              </a:lnSpc>
              <a:spcBef>
                <a:spcPts val="489"/>
              </a:spcBef>
              <a:buFont typeface="Arial MT"/>
              <a:buChar char="•"/>
              <a:tabLst>
                <a:tab pos="464820" algn="l"/>
                <a:tab pos="465455" algn="l"/>
              </a:tabLst>
            </a:pPr>
            <a:r>
              <a:rPr sz="2000" spc="-5" dirty="0">
                <a:latin typeface="Calibri"/>
                <a:cs typeface="Calibri"/>
              </a:rPr>
              <a:t>An </a:t>
            </a:r>
            <a:r>
              <a:rPr sz="2000" spc="-10" dirty="0">
                <a:latin typeface="Calibri"/>
                <a:cs typeface="Calibri"/>
              </a:rPr>
              <a:t>interface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between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applications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endParaRPr sz="2000">
              <a:latin typeface="Calibri"/>
              <a:cs typeface="Calibri"/>
            </a:endParaRPr>
          </a:p>
          <a:p>
            <a:pPr marL="1958339">
              <a:lnSpc>
                <a:spcPts val="2400"/>
              </a:lnSpc>
            </a:pPr>
            <a:r>
              <a:rPr sz="2000" spc="-15" dirty="0">
                <a:latin typeface="Calibri"/>
                <a:cs typeface="Calibri"/>
              </a:rPr>
              <a:t>hardware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42849" y="0"/>
            <a:ext cx="8787130" cy="643255"/>
          </a:xfrm>
          <a:custGeom>
            <a:avLst/>
            <a:gdLst/>
            <a:ahLst/>
            <a:cxnLst/>
            <a:rect l="l" t="t" r="r" b="b"/>
            <a:pathLst>
              <a:path w="8787130" h="643255">
                <a:moveTo>
                  <a:pt x="0" y="642874"/>
                </a:moveTo>
                <a:lnTo>
                  <a:pt x="8786876" y="642874"/>
                </a:lnTo>
                <a:lnTo>
                  <a:pt x="8786876" y="0"/>
                </a:lnTo>
                <a:lnTo>
                  <a:pt x="0" y="0"/>
                </a:lnTo>
                <a:lnTo>
                  <a:pt x="0" y="642874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662938" y="0"/>
            <a:ext cx="5749290" cy="848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400" u="none" spc="-55" dirty="0"/>
              <a:t>OPERATING</a:t>
            </a:r>
            <a:r>
              <a:rPr sz="5400" u="none" spc="-30" dirty="0"/>
              <a:t> </a:t>
            </a:r>
            <a:r>
              <a:rPr sz="5400" u="none" spc="-50" dirty="0"/>
              <a:t>SYSTEM</a:t>
            </a:r>
            <a:endParaRPr sz="5400"/>
          </a:p>
        </p:txBody>
      </p:sp>
      <p:grpSp>
        <p:nvGrpSpPr>
          <p:cNvPr id="6" name="object 6"/>
          <p:cNvGrpSpPr/>
          <p:nvPr/>
        </p:nvGrpSpPr>
        <p:grpSpPr>
          <a:xfrm>
            <a:off x="142849" y="593712"/>
            <a:ext cx="8787130" cy="6247130"/>
            <a:chOff x="142849" y="593712"/>
            <a:chExt cx="8787130" cy="6247130"/>
          </a:xfrm>
        </p:grpSpPr>
        <p:sp>
          <p:nvSpPr>
            <p:cNvPr id="7" name="object 7"/>
            <p:cNvSpPr/>
            <p:nvPr/>
          </p:nvSpPr>
          <p:spPr>
            <a:xfrm>
              <a:off x="1675383" y="593712"/>
              <a:ext cx="5721985" cy="45085"/>
            </a:xfrm>
            <a:custGeom>
              <a:avLst/>
              <a:gdLst/>
              <a:ahLst/>
              <a:cxnLst/>
              <a:rect l="l" t="t" r="r" b="b"/>
              <a:pathLst>
                <a:path w="5721984" h="45084">
                  <a:moveTo>
                    <a:pt x="5721731" y="0"/>
                  </a:moveTo>
                  <a:lnTo>
                    <a:pt x="0" y="0"/>
                  </a:lnTo>
                  <a:lnTo>
                    <a:pt x="0" y="44970"/>
                  </a:lnTo>
                  <a:lnTo>
                    <a:pt x="5721731" y="44970"/>
                  </a:lnTo>
                  <a:lnTo>
                    <a:pt x="57217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42849" y="4143375"/>
              <a:ext cx="8787130" cy="2697480"/>
            </a:xfrm>
            <a:custGeom>
              <a:avLst/>
              <a:gdLst/>
              <a:ahLst/>
              <a:cxnLst/>
              <a:rect l="l" t="t" r="r" b="b"/>
              <a:pathLst>
                <a:path w="8787130" h="2697479">
                  <a:moveTo>
                    <a:pt x="0" y="2697167"/>
                  </a:moveTo>
                  <a:lnTo>
                    <a:pt x="8786876" y="2697167"/>
                  </a:lnTo>
                  <a:lnTo>
                    <a:pt x="8786876" y="0"/>
                  </a:lnTo>
                  <a:lnTo>
                    <a:pt x="0" y="0"/>
                  </a:lnTo>
                  <a:lnTo>
                    <a:pt x="0" y="2697167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21741" y="4008211"/>
            <a:ext cx="8041640" cy="2752725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1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5" dirty="0">
                <a:latin typeface="Calibri"/>
                <a:cs typeface="Calibri"/>
              </a:rPr>
              <a:t>Convenience</a:t>
            </a:r>
            <a:endParaRPr sz="2400">
              <a:latin typeface="Calibri"/>
              <a:cs typeface="Calibri"/>
            </a:endParaRPr>
          </a:p>
          <a:p>
            <a:pPr marL="755650" lvl="1" indent="-286385">
              <a:lnSpc>
                <a:spcPct val="100000"/>
              </a:lnSpc>
              <a:spcBef>
                <a:spcPts val="509"/>
              </a:spcBef>
              <a:buFont typeface="Arial MT"/>
              <a:buChar char="–"/>
              <a:tabLst>
                <a:tab pos="755650" algn="l"/>
                <a:tab pos="756285" algn="l"/>
              </a:tabLst>
            </a:pPr>
            <a:r>
              <a:rPr sz="2000" spc="-20" dirty="0">
                <a:latin typeface="Calibri"/>
                <a:cs typeface="Calibri"/>
              </a:rPr>
              <a:t>Makes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more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convenient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spc="-10" dirty="0">
                <a:latin typeface="Calibri"/>
                <a:cs typeface="Calibri"/>
              </a:rPr>
              <a:t> use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15" dirty="0">
                <a:latin typeface="Calibri"/>
                <a:cs typeface="Calibri"/>
              </a:rPr>
              <a:t>Efficiency</a:t>
            </a:r>
            <a:endParaRPr sz="2400">
              <a:latin typeface="Calibri"/>
              <a:cs typeface="Calibri"/>
            </a:endParaRPr>
          </a:p>
          <a:p>
            <a:pPr marL="755650" lvl="1" indent="-286385">
              <a:lnSpc>
                <a:spcPct val="100000"/>
              </a:lnSpc>
              <a:spcBef>
                <a:spcPts val="509"/>
              </a:spcBef>
              <a:buFont typeface="Arial MT"/>
              <a:buChar char="–"/>
              <a:tabLst>
                <a:tab pos="755650" algn="l"/>
                <a:tab pos="756285" algn="l"/>
              </a:tabLst>
            </a:pPr>
            <a:r>
              <a:rPr sz="2000" spc="-10" dirty="0">
                <a:latin typeface="Calibri"/>
                <a:cs typeface="Calibri"/>
              </a:rPr>
              <a:t>Allows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computer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system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resources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used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efficient</a:t>
            </a:r>
            <a:r>
              <a:rPr sz="2000" spc="5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manner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spc="-5" dirty="0">
                <a:latin typeface="Calibri"/>
                <a:cs typeface="Calibri"/>
              </a:rPr>
              <a:t>Ability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to</a:t>
            </a:r>
            <a:r>
              <a:rPr sz="2400" b="1" spc="-10" dirty="0">
                <a:latin typeface="Calibri"/>
                <a:cs typeface="Calibri"/>
              </a:rPr>
              <a:t> </a:t>
            </a:r>
            <a:r>
              <a:rPr sz="2400" b="1" spc="-15" dirty="0">
                <a:latin typeface="Calibri"/>
                <a:cs typeface="Calibri"/>
              </a:rPr>
              <a:t>evolve</a:t>
            </a:r>
            <a:endParaRPr sz="2400">
              <a:latin typeface="Calibri"/>
              <a:cs typeface="Calibri"/>
            </a:endParaRPr>
          </a:p>
          <a:p>
            <a:pPr marL="755650" marR="5080" lvl="1" indent="-286385">
              <a:lnSpc>
                <a:spcPct val="100000"/>
              </a:lnSpc>
              <a:spcBef>
                <a:spcPts val="505"/>
              </a:spcBef>
              <a:buFont typeface="Arial MT"/>
              <a:buChar char="–"/>
              <a:tabLst>
                <a:tab pos="755650" algn="l"/>
                <a:tab pos="756285" algn="l"/>
              </a:tabLst>
            </a:pPr>
            <a:r>
              <a:rPr sz="2000" spc="-10" dirty="0">
                <a:latin typeface="Calibri"/>
                <a:cs typeface="Calibri"/>
              </a:rPr>
              <a:t>Permit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effective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development,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testing,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introduction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new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system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functions without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interfering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with service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142849" y="3500437"/>
            <a:ext cx="8787130" cy="643255"/>
          </a:xfrm>
          <a:custGeom>
            <a:avLst/>
            <a:gdLst/>
            <a:ahLst/>
            <a:cxnLst/>
            <a:rect l="l" t="t" r="r" b="b"/>
            <a:pathLst>
              <a:path w="8787130" h="643254">
                <a:moveTo>
                  <a:pt x="8786876" y="0"/>
                </a:moveTo>
                <a:lnTo>
                  <a:pt x="0" y="0"/>
                </a:lnTo>
                <a:lnTo>
                  <a:pt x="0" y="642937"/>
                </a:lnTo>
                <a:lnTo>
                  <a:pt x="8786876" y="642937"/>
                </a:lnTo>
                <a:lnTo>
                  <a:pt x="8786876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424558" y="3414687"/>
            <a:ext cx="6219825" cy="6496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1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Operating</a:t>
            </a:r>
            <a:r>
              <a:rPr sz="41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4100" b="1" u="heavy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System</a:t>
            </a:r>
            <a:r>
              <a:rPr sz="41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Objectives</a:t>
            </a:r>
            <a:endParaRPr sz="41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987925" y="630173"/>
            <a:ext cx="3954779" cy="2811780"/>
            <a:chOff x="4987925" y="630173"/>
            <a:chExt cx="3954779" cy="2811780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0625" y="642873"/>
              <a:ext cx="3929126" cy="2786126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4994275" y="636523"/>
              <a:ext cx="3942079" cy="2799080"/>
            </a:xfrm>
            <a:custGeom>
              <a:avLst/>
              <a:gdLst/>
              <a:ahLst/>
              <a:cxnLst/>
              <a:rect l="l" t="t" r="r" b="b"/>
              <a:pathLst>
                <a:path w="3942079" h="2799079">
                  <a:moveTo>
                    <a:pt x="0" y="2798826"/>
                  </a:moveTo>
                  <a:lnTo>
                    <a:pt x="3941826" y="2798826"/>
                  </a:lnTo>
                  <a:lnTo>
                    <a:pt x="3941826" y="0"/>
                  </a:lnTo>
                  <a:lnTo>
                    <a:pt x="0" y="0"/>
                  </a:lnTo>
                  <a:lnTo>
                    <a:pt x="0" y="2798826"/>
                  </a:lnTo>
                  <a:close/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0925" y="74853"/>
            <a:ext cx="450151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Uses</a:t>
            </a:r>
            <a:r>
              <a:rPr sz="4400" u="heavy" spc="-5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4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of</a:t>
            </a:r>
            <a:r>
              <a:rPr sz="4400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4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a</a:t>
            </a:r>
            <a:r>
              <a:rPr sz="4400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400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computer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457200" y="857249"/>
            <a:ext cx="8229600" cy="6000750"/>
          </a:xfrm>
          <a:custGeom>
            <a:avLst/>
            <a:gdLst/>
            <a:ahLst/>
            <a:cxnLst/>
            <a:rect l="l" t="t" r="r" b="b"/>
            <a:pathLst>
              <a:path w="8229600" h="6000750">
                <a:moveTo>
                  <a:pt x="8229600" y="0"/>
                </a:moveTo>
                <a:lnTo>
                  <a:pt x="0" y="0"/>
                </a:lnTo>
                <a:lnTo>
                  <a:pt x="0" y="6000750"/>
                </a:lnTo>
                <a:lnTo>
                  <a:pt x="8229600" y="6000750"/>
                </a:lnTo>
                <a:lnTo>
                  <a:pt x="8229600" y="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728573"/>
            <a:ext cx="7072630" cy="6171565"/>
          </a:xfrm>
          <a:prstGeom prst="rect">
            <a:avLst/>
          </a:prstGeom>
        </p:spPr>
        <p:txBody>
          <a:bodyPr vert="horz" wrap="square" lIns="0" tIns="207645" rIns="0" bIns="0" rtlCol="0">
            <a:spAutoFit/>
          </a:bodyPr>
          <a:lstStyle/>
          <a:p>
            <a:pPr marL="356235" indent="-344170">
              <a:lnSpc>
                <a:spcPct val="100000"/>
              </a:lnSpc>
              <a:spcBef>
                <a:spcPts val="1635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25" dirty="0">
                <a:latin typeface="Calibri"/>
                <a:cs typeface="Calibri"/>
              </a:rPr>
              <a:t>Weather </a:t>
            </a:r>
            <a:r>
              <a:rPr sz="3200" b="1" spc="-20" dirty="0">
                <a:latin typeface="Calibri"/>
                <a:cs typeface="Calibri"/>
              </a:rPr>
              <a:t>Forecasting</a:t>
            </a:r>
            <a:endParaRPr sz="3200">
              <a:latin typeface="Calibri"/>
              <a:cs typeface="Calibri"/>
            </a:endParaRPr>
          </a:p>
          <a:p>
            <a:pPr marL="356235" indent="-344170">
              <a:lnSpc>
                <a:spcPct val="100000"/>
              </a:lnSpc>
              <a:spcBef>
                <a:spcPts val="1530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20" dirty="0">
                <a:latin typeface="Calibri"/>
                <a:cs typeface="Calibri"/>
              </a:rPr>
              <a:t>Railways/Airports</a:t>
            </a:r>
            <a:endParaRPr sz="3200">
              <a:latin typeface="Calibri"/>
              <a:cs typeface="Calibri"/>
            </a:endParaRPr>
          </a:p>
          <a:p>
            <a:pPr marL="356235" indent="-344170">
              <a:lnSpc>
                <a:spcPct val="100000"/>
              </a:lnSpc>
              <a:spcBef>
                <a:spcPts val="1545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5" dirty="0">
                <a:latin typeface="Calibri"/>
                <a:cs typeface="Calibri"/>
              </a:rPr>
              <a:t>Scientific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research</a:t>
            </a:r>
            <a:endParaRPr sz="3200">
              <a:latin typeface="Calibri"/>
              <a:cs typeface="Calibri"/>
            </a:endParaRPr>
          </a:p>
          <a:p>
            <a:pPr marL="356235" indent="-344170">
              <a:lnSpc>
                <a:spcPct val="100000"/>
              </a:lnSpc>
              <a:spcBef>
                <a:spcPts val="1530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5" dirty="0">
                <a:latin typeface="Calibri"/>
                <a:cs typeface="Calibri"/>
              </a:rPr>
              <a:t>Business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organizations/Offices</a:t>
            </a:r>
            <a:endParaRPr sz="3200">
              <a:latin typeface="Calibri"/>
              <a:cs typeface="Calibri"/>
            </a:endParaRPr>
          </a:p>
          <a:p>
            <a:pPr marL="356235" indent="-344170">
              <a:lnSpc>
                <a:spcPct val="100000"/>
              </a:lnSpc>
              <a:spcBef>
                <a:spcPts val="1545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10" dirty="0">
                <a:latin typeface="Calibri"/>
                <a:cs typeface="Calibri"/>
              </a:rPr>
              <a:t>Banks</a:t>
            </a:r>
            <a:endParaRPr sz="3200">
              <a:latin typeface="Calibri"/>
              <a:cs typeface="Calibri"/>
            </a:endParaRPr>
          </a:p>
          <a:p>
            <a:pPr marL="356235" indent="-344170">
              <a:lnSpc>
                <a:spcPct val="100000"/>
              </a:lnSpc>
              <a:spcBef>
                <a:spcPts val="1530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10" dirty="0">
                <a:latin typeface="Calibri"/>
                <a:cs typeface="Calibri"/>
              </a:rPr>
              <a:t>Medical</a:t>
            </a:r>
            <a:r>
              <a:rPr sz="3200" b="1" spc="-25" dirty="0">
                <a:latin typeface="Calibri"/>
                <a:cs typeface="Calibri"/>
              </a:rPr>
              <a:t> </a:t>
            </a:r>
            <a:r>
              <a:rPr sz="3200" b="1" spc="-5" dirty="0">
                <a:latin typeface="Calibri"/>
                <a:cs typeface="Calibri"/>
              </a:rPr>
              <a:t>Field</a:t>
            </a:r>
            <a:endParaRPr sz="3200">
              <a:latin typeface="Calibri"/>
              <a:cs typeface="Calibri"/>
            </a:endParaRPr>
          </a:p>
          <a:p>
            <a:pPr marL="356235" indent="-344170">
              <a:lnSpc>
                <a:spcPct val="100000"/>
              </a:lnSpc>
              <a:spcBef>
                <a:spcPts val="1545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10" dirty="0">
                <a:latin typeface="Calibri"/>
                <a:cs typeface="Calibri"/>
              </a:rPr>
              <a:t>Entertainment/Media/Cartoon</a:t>
            </a:r>
            <a:r>
              <a:rPr sz="3200" b="1" spc="-3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industry</a:t>
            </a:r>
            <a:endParaRPr sz="3200">
              <a:latin typeface="Calibri"/>
              <a:cs typeface="Calibri"/>
            </a:endParaRPr>
          </a:p>
          <a:p>
            <a:pPr marL="356235" indent="-344170">
              <a:lnSpc>
                <a:spcPct val="100000"/>
              </a:lnSpc>
              <a:spcBef>
                <a:spcPts val="1530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10" dirty="0">
                <a:latin typeface="Calibri"/>
                <a:cs typeface="Calibri"/>
              </a:rPr>
              <a:t>Schools/Colleges/Universities</a:t>
            </a:r>
            <a:endParaRPr sz="3200">
              <a:latin typeface="Calibri"/>
              <a:cs typeface="Calibri"/>
            </a:endParaRPr>
          </a:p>
          <a:p>
            <a:pPr marL="356235" indent="-344170">
              <a:lnSpc>
                <a:spcPct val="100000"/>
              </a:lnSpc>
              <a:spcBef>
                <a:spcPts val="1545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spc="-20" dirty="0">
                <a:latin typeface="Calibri"/>
                <a:cs typeface="Calibri"/>
              </a:rPr>
              <a:t>Defence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0073" y="928712"/>
            <a:ext cx="8901430" cy="5715000"/>
          </a:xfrm>
          <a:custGeom>
            <a:avLst/>
            <a:gdLst/>
            <a:ahLst/>
            <a:cxnLst/>
            <a:rect l="l" t="t" r="r" b="b"/>
            <a:pathLst>
              <a:path w="8901430" h="5715000">
                <a:moveTo>
                  <a:pt x="8901049" y="0"/>
                </a:moveTo>
                <a:lnTo>
                  <a:pt x="0" y="0"/>
                </a:lnTo>
                <a:lnTo>
                  <a:pt x="0" y="5715000"/>
                </a:lnTo>
                <a:lnTo>
                  <a:pt x="8901049" y="5715000"/>
                </a:lnTo>
                <a:lnTo>
                  <a:pt x="8901049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78879" y="853120"/>
            <a:ext cx="7360284" cy="5660390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15" dirty="0">
                <a:latin typeface="Calibri"/>
                <a:cs typeface="Calibri"/>
              </a:rPr>
              <a:t>Provides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 user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interface</a:t>
            </a:r>
            <a:endParaRPr sz="2800">
              <a:latin typeface="Calibri"/>
              <a:cs typeface="Calibri"/>
            </a:endParaRPr>
          </a:p>
          <a:p>
            <a:pPr marL="755650" lvl="1" indent="-286385">
              <a:lnSpc>
                <a:spcPct val="100000"/>
              </a:lnSpc>
              <a:spcBef>
                <a:spcPts val="680"/>
              </a:spcBef>
              <a:buFont typeface="Arial MT"/>
              <a:buChar char="–"/>
              <a:tabLst>
                <a:tab pos="756285" algn="l"/>
              </a:tabLst>
            </a:pPr>
            <a:r>
              <a:rPr sz="2800" spc="-5" dirty="0">
                <a:latin typeface="Calibri"/>
                <a:cs typeface="Calibri"/>
              </a:rPr>
              <a:t>How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user</a:t>
            </a:r>
            <a:r>
              <a:rPr sz="2800" spc="-15" dirty="0">
                <a:latin typeface="Calibri"/>
                <a:cs typeface="Calibri"/>
              </a:rPr>
              <a:t> interacts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with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5" dirty="0">
                <a:latin typeface="Calibri"/>
                <a:cs typeface="Calibri"/>
              </a:rPr>
              <a:t> computer</a:t>
            </a:r>
            <a:endParaRPr sz="2800">
              <a:latin typeface="Calibri"/>
              <a:cs typeface="Calibri"/>
            </a:endParaRPr>
          </a:p>
          <a:p>
            <a:pPr marL="755650" lvl="1" indent="-286385">
              <a:lnSpc>
                <a:spcPct val="100000"/>
              </a:lnSpc>
              <a:spcBef>
                <a:spcPts val="665"/>
              </a:spcBef>
              <a:buFont typeface="Arial MT"/>
              <a:buChar char="–"/>
              <a:tabLst>
                <a:tab pos="756285" algn="l"/>
              </a:tabLst>
            </a:pPr>
            <a:r>
              <a:rPr sz="2800" spc="-15" dirty="0">
                <a:latin typeface="Calibri"/>
                <a:cs typeface="Calibri"/>
              </a:rPr>
              <a:t>Require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25" dirty="0">
                <a:latin typeface="Calibri"/>
                <a:cs typeface="Calibri"/>
              </a:rPr>
              <a:t>different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skill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sets</a:t>
            </a:r>
            <a:endParaRPr sz="2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5" dirty="0">
                <a:latin typeface="Calibri"/>
                <a:cs typeface="Calibri"/>
              </a:rPr>
              <a:t>Run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programs/Software</a:t>
            </a:r>
            <a:endParaRPr sz="2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15" dirty="0">
                <a:latin typeface="Calibri"/>
                <a:cs typeface="Calibri"/>
              </a:rPr>
              <a:t>Manage</a:t>
            </a:r>
            <a:r>
              <a:rPr sz="2800" b="1" spc="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hardware</a:t>
            </a:r>
            <a:r>
              <a:rPr sz="2800" b="1" spc="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devices</a:t>
            </a:r>
            <a:endParaRPr sz="2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25" dirty="0">
                <a:latin typeface="Calibri"/>
                <a:cs typeface="Calibri"/>
              </a:rPr>
              <a:t>Storage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5" dirty="0">
                <a:latin typeface="Calibri"/>
                <a:cs typeface="Calibri"/>
              </a:rPr>
              <a:t>management</a:t>
            </a:r>
            <a:r>
              <a:rPr sz="2800" spc="-15" dirty="0">
                <a:latin typeface="Calibri"/>
                <a:cs typeface="Calibri"/>
              </a:rPr>
              <a:t>(Organize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files</a:t>
            </a:r>
            <a:r>
              <a:rPr sz="2800" dirty="0">
                <a:latin typeface="Calibri"/>
                <a:cs typeface="Calibri"/>
              </a:rPr>
              <a:t> and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folders)</a:t>
            </a:r>
            <a:endParaRPr sz="2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10" dirty="0">
                <a:latin typeface="Calibri"/>
                <a:cs typeface="Calibri"/>
              </a:rPr>
              <a:t>Process</a:t>
            </a:r>
            <a:r>
              <a:rPr sz="2800" b="1" spc="-15" dirty="0">
                <a:latin typeface="Calibri"/>
                <a:cs typeface="Calibri"/>
              </a:rPr>
              <a:t> management</a:t>
            </a:r>
            <a:endParaRPr sz="2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670"/>
              </a:spcBef>
            </a:pPr>
            <a:r>
              <a:rPr sz="2800" spc="-5" dirty="0">
                <a:latin typeface="Calibri"/>
                <a:cs typeface="Calibri"/>
              </a:rPr>
              <a:t>(Job</a:t>
            </a:r>
            <a:r>
              <a:rPr sz="2800" spc="-3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scheduling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&amp;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management)</a:t>
            </a:r>
            <a:endParaRPr sz="2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7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10" dirty="0">
                <a:latin typeface="Calibri"/>
                <a:cs typeface="Calibri"/>
              </a:rPr>
              <a:t>Memory </a:t>
            </a:r>
            <a:r>
              <a:rPr sz="2800" b="1" spc="-15" dirty="0">
                <a:latin typeface="Calibri"/>
                <a:cs typeface="Calibri"/>
              </a:rPr>
              <a:t>Management</a:t>
            </a:r>
            <a:endParaRPr sz="28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6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800" b="1" spc="-10" dirty="0">
                <a:latin typeface="Calibri"/>
                <a:cs typeface="Calibri"/>
              </a:rPr>
              <a:t>Error </a:t>
            </a:r>
            <a:r>
              <a:rPr sz="2800" b="1" spc="-15" dirty="0">
                <a:latin typeface="Calibri"/>
                <a:cs typeface="Calibri"/>
              </a:rPr>
              <a:t>detection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spc="-5" dirty="0">
                <a:latin typeface="Calibri"/>
                <a:cs typeface="Calibri"/>
              </a:rPr>
              <a:t>and </a:t>
            </a:r>
            <a:r>
              <a:rPr sz="2800" b="1" spc="-10" dirty="0">
                <a:latin typeface="Calibri"/>
                <a:cs typeface="Calibri"/>
              </a:rPr>
              <a:t>response</a:t>
            </a:r>
            <a:endParaRPr sz="280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  <a:spcBef>
                <a:spcPts val="680"/>
              </a:spcBef>
            </a:pPr>
            <a:r>
              <a:rPr sz="2800" spc="-15" dirty="0">
                <a:latin typeface="Calibri"/>
                <a:cs typeface="Calibri"/>
              </a:rPr>
              <a:t>(hardware/software</a:t>
            </a:r>
            <a:r>
              <a:rPr sz="2800" spc="-6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errors)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42849" y="142875"/>
            <a:ext cx="8858250" cy="71437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0" rIns="0" bIns="0" rtlCol="0">
            <a:spAutoFit/>
          </a:bodyPr>
          <a:lstStyle/>
          <a:p>
            <a:pPr marL="866775">
              <a:lnSpc>
                <a:spcPts val="5115"/>
              </a:lnSpc>
            </a:pPr>
            <a:r>
              <a:rPr sz="4300" spc="-10" dirty="0"/>
              <a:t>Functions</a:t>
            </a:r>
            <a:r>
              <a:rPr sz="4300" spc="10" dirty="0"/>
              <a:t> </a:t>
            </a:r>
            <a:r>
              <a:rPr sz="4300" spc="-5" dirty="0"/>
              <a:t>of </a:t>
            </a:r>
            <a:r>
              <a:rPr sz="4300" spc="-20" dirty="0"/>
              <a:t>Operating</a:t>
            </a:r>
            <a:r>
              <a:rPr sz="4300" spc="20" dirty="0"/>
              <a:t> </a:t>
            </a:r>
            <a:r>
              <a:rPr sz="4300" spc="-35" dirty="0"/>
              <a:t>Systems</a:t>
            </a:r>
            <a:endParaRPr sz="43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" y="1600136"/>
            <a:ext cx="8229600" cy="4526280"/>
          </a:xfrm>
          <a:custGeom>
            <a:avLst/>
            <a:gdLst/>
            <a:ahLst/>
            <a:cxnLst/>
            <a:rect l="l" t="t" r="r" b="b"/>
            <a:pathLst>
              <a:path w="8229600" h="4526280">
                <a:moveTo>
                  <a:pt x="8229600" y="0"/>
                </a:moveTo>
                <a:lnTo>
                  <a:pt x="0" y="0"/>
                </a:lnTo>
                <a:lnTo>
                  <a:pt x="0" y="4526026"/>
                </a:lnTo>
                <a:lnTo>
                  <a:pt x="8229600" y="4526026"/>
                </a:lnTo>
                <a:lnTo>
                  <a:pt x="8229600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1505452"/>
            <a:ext cx="6673215" cy="4259580"/>
          </a:xfrm>
          <a:prstGeom prst="rect">
            <a:avLst/>
          </a:prstGeom>
        </p:spPr>
        <p:txBody>
          <a:bodyPr vert="horz" wrap="square" lIns="0" tIns="65405" rIns="0" bIns="0" rtlCol="0">
            <a:spAutoFit/>
          </a:bodyPr>
          <a:lstStyle/>
          <a:p>
            <a:pPr marL="356235" indent="-344170">
              <a:lnSpc>
                <a:spcPct val="100000"/>
              </a:lnSpc>
              <a:spcBef>
                <a:spcPts val="515"/>
              </a:spcBef>
              <a:buFont typeface="Arial MT"/>
              <a:buChar char="•"/>
              <a:tabLst>
                <a:tab pos="355600" algn="l"/>
                <a:tab pos="356870" algn="l"/>
              </a:tabLst>
            </a:pPr>
            <a:r>
              <a:rPr sz="32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Graphical 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user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interface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(GUI)</a:t>
            </a:r>
            <a:endParaRPr sz="32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6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Most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common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interface</a:t>
            </a:r>
            <a:endParaRPr sz="2800">
              <a:latin typeface="Calibri"/>
              <a:cs typeface="Calibri"/>
            </a:endParaRPr>
          </a:p>
          <a:p>
            <a:pPr marL="1156335" lvl="2" indent="-229870">
              <a:lnSpc>
                <a:spcPct val="100000"/>
              </a:lnSpc>
              <a:spcBef>
                <a:spcPts val="320"/>
              </a:spcBef>
              <a:buFont typeface="Arial MT"/>
              <a:buChar char="•"/>
              <a:tabLst>
                <a:tab pos="1156970" algn="l"/>
              </a:tabLst>
            </a:pPr>
            <a:r>
              <a:rPr sz="2400" spc="-10" dirty="0">
                <a:latin typeface="Calibri"/>
                <a:cs typeface="Calibri"/>
              </a:rPr>
              <a:t>Windows,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OS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X, </a:t>
            </a:r>
            <a:r>
              <a:rPr sz="2400" spc="-5" dirty="0">
                <a:latin typeface="Calibri"/>
                <a:cs typeface="Calibri"/>
              </a:rPr>
              <a:t>Gnome, KDE</a:t>
            </a:r>
            <a:endParaRPr sz="24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09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Uses a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mouse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control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objects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5" dirty="0">
                <a:latin typeface="Calibri"/>
                <a:cs typeface="Calibri"/>
              </a:rPr>
              <a:t>Uses</a:t>
            </a:r>
            <a:r>
              <a:rPr sz="2800" spc="-1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</a:t>
            </a:r>
            <a:r>
              <a:rPr sz="2800" spc="-10" dirty="0">
                <a:latin typeface="Calibri"/>
                <a:cs typeface="Calibri"/>
              </a:rPr>
              <a:t> desktop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metaphor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Shortcuts</a:t>
            </a:r>
            <a:r>
              <a:rPr sz="2800" spc="-5" dirty="0">
                <a:latin typeface="Calibri"/>
                <a:cs typeface="Calibri"/>
              </a:rPr>
              <a:t> open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programs</a:t>
            </a:r>
            <a:r>
              <a:rPr sz="2800" spc="-1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or</a:t>
            </a:r>
            <a:r>
              <a:rPr sz="2800" spc="-10" dirty="0">
                <a:latin typeface="Calibri"/>
                <a:cs typeface="Calibri"/>
              </a:rPr>
              <a:t> documents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Open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documents</a:t>
            </a:r>
            <a:r>
              <a:rPr sz="2800" spc="2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have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additional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objects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3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60" dirty="0">
                <a:latin typeface="Calibri"/>
                <a:cs typeface="Calibri"/>
              </a:rPr>
              <a:t>Task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switching</a:t>
            </a:r>
            <a:endParaRPr sz="2800">
              <a:latin typeface="Calibri"/>
              <a:cs typeface="Calibri"/>
            </a:endParaRPr>
          </a:p>
          <a:p>
            <a:pPr marL="756285" lvl="1" indent="-287020">
              <a:lnSpc>
                <a:spcPct val="100000"/>
              </a:lnSpc>
              <a:spcBef>
                <a:spcPts val="345"/>
              </a:spcBef>
              <a:buFont typeface="Arial MT"/>
              <a:buChar char="–"/>
              <a:tabLst>
                <a:tab pos="756920" algn="l"/>
              </a:tabLst>
            </a:pPr>
            <a:r>
              <a:rPr sz="2800" spc="-10" dirty="0">
                <a:latin typeface="Calibri"/>
                <a:cs typeface="Calibri"/>
              </a:rPr>
              <a:t>Dialog</a:t>
            </a:r>
            <a:r>
              <a:rPr sz="2800" spc="-25" dirty="0">
                <a:latin typeface="Calibri"/>
                <a:cs typeface="Calibri"/>
              </a:rPr>
              <a:t> </a:t>
            </a:r>
            <a:r>
              <a:rPr sz="2800" spc="-30" dirty="0">
                <a:latin typeface="Calibri"/>
                <a:cs typeface="Calibri"/>
              </a:rPr>
              <a:t>boxes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allow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directed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dirty="0">
                <a:latin typeface="Calibri"/>
                <a:cs typeface="Calibri"/>
              </a:rPr>
              <a:t>input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57200" y="274700"/>
            <a:ext cx="8229600" cy="1143000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15570" rIns="0" bIns="0" rtlCol="0">
            <a:spAutoFit/>
          </a:bodyPr>
          <a:lstStyle/>
          <a:p>
            <a:pPr marL="444500">
              <a:lnSpc>
                <a:spcPct val="100000"/>
              </a:lnSpc>
              <a:spcBef>
                <a:spcPts val="910"/>
              </a:spcBef>
            </a:pPr>
            <a:r>
              <a:rPr sz="5400" spc="-15" dirty="0"/>
              <a:t>Providing</a:t>
            </a:r>
            <a:r>
              <a:rPr sz="5400" spc="10" dirty="0"/>
              <a:t> </a:t>
            </a:r>
            <a:r>
              <a:rPr sz="5400" spc="-5" dirty="0"/>
              <a:t>a</a:t>
            </a:r>
            <a:r>
              <a:rPr sz="5400" spc="-10" dirty="0"/>
              <a:t> </a:t>
            </a:r>
            <a:r>
              <a:rPr sz="5400" spc="-5" dirty="0"/>
              <a:t>User</a:t>
            </a:r>
            <a:r>
              <a:rPr sz="5400" spc="-10" dirty="0"/>
              <a:t> </a:t>
            </a:r>
            <a:r>
              <a:rPr sz="5400" spc="-30" dirty="0"/>
              <a:t>Interface</a:t>
            </a:r>
            <a:endParaRPr sz="54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31950" y="378523"/>
            <a:ext cx="6882130" cy="8483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5400" spc="-25" dirty="0"/>
              <a:t>Graphical</a:t>
            </a:r>
            <a:r>
              <a:rPr sz="5400" dirty="0"/>
              <a:t> </a:t>
            </a:r>
            <a:r>
              <a:rPr sz="5400" spc="-5" dirty="0"/>
              <a:t>User</a:t>
            </a:r>
            <a:r>
              <a:rPr sz="5400" spc="-10" dirty="0"/>
              <a:t> </a:t>
            </a:r>
            <a:r>
              <a:rPr sz="5400" spc="-30" dirty="0"/>
              <a:t>Interface</a:t>
            </a:r>
            <a:endParaRPr sz="5400"/>
          </a:p>
        </p:txBody>
      </p:sp>
      <p:grpSp>
        <p:nvGrpSpPr>
          <p:cNvPr id="3" name="object 3"/>
          <p:cNvGrpSpPr/>
          <p:nvPr/>
        </p:nvGrpSpPr>
        <p:grpSpPr>
          <a:xfrm>
            <a:off x="1390650" y="1390650"/>
            <a:ext cx="6972300" cy="5235575"/>
            <a:chOff x="1390650" y="1390650"/>
            <a:chExt cx="6972300" cy="523557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53514" y="1453514"/>
              <a:ext cx="6852284" cy="511556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19225" y="1419225"/>
              <a:ext cx="6915150" cy="5178425"/>
            </a:xfrm>
            <a:custGeom>
              <a:avLst/>
              <a:gdLst/>
              <a:ahLst/>
              <a:cxnLst/>
              <a:rect l="l" t="t" r="r" b="b"/>
              <a:pathLst>
                <a:path w="6915150" h="5178425">
                  <a:moveTo>
                    <a:pt x="0" y="5178425"/>
                  </a:moveTo>
                  <a:lnTo>
                    <a:pt x="6915150" y="5178425"/>
                  </a:lnTo>
                  <a:lnTo>
                    <a:pt x="6915150" y="0"/>
                  </a:lnTo>
                  <a:lnTo>
                    <a:pt x="0" y="0"/>
                  </a:lnTo>
                  <a:lnTo>
                    <a:pt x="0" y="5178425"/>
                  </a:lnTo>
                  <a:close/>
                </a:path>
              </a:pathLst>
            </a:custGeom>
            <a:ln w="57150">
              <a:solidFill>
                <a:srgbClr val="0000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85800" y="71373"/>
            <a:ext cx="8229600" cy="3643629"/>
            <a:chOff x="485800" y="71373"/>
            <a:chExt cx="8229600" cy="3643629"/>
          </a:xfrm>
        </p:grpSpPr>
        <p:sp>
          <p:nvSpPr>
            <p:cNvPr id="3" name="object 3"/>
            <p:cNvSpPr/>
            <p:nvPr/>
          </p:nvSpPr>
          <p:spPr>
            <a:xfrm>
              <a:off x="485800" y="928623"/>
              <a:ext cx="8215630" cy="2786380"/>
            </a:xfrm>
            <a:custGeom>
              <a:avLst/>
              <a:gdLst/>
              <a:ahLst/>
              <a:cxnLst/>
              <a:rect l="l" t="t" r="r" b="b"/>
              <a:pathLst>
                <a:path w="8215630" h="2786379">
                  <a:moveTo>
                    <a:pt x="8215376" y="0"/>
                  </a:moveTo>
                  <a:lnTo>
                    <a:pt x="0" y="0"/>
                  </a:lnTo>
                  <a:lnTo>
                    <a:pt x="0" y="2786126"/>
                  </a:lnTo>
                  <a:lnTo>
                    <a:pt x="8215376" y="2786126"/>
                  </a:lnTo>
                  <a:lnTo>
                    <a:pt x="8215376" y="0"/>
                  </a:lnTo>
                  <a:close/>
                </a:path>
              </a:pathLst>
            </a:custGeom>
            <a:solidFill>
              <a:srgbClr val="EDEBE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85800" y="71373"/>
              <a:ext cx="8229600" cy="857250"/>
            </a:xfrm>
            <a:custGeom>
              <a:avLst/>
              <a:gdLst/>
              <a:ahLst/>
              <a:cxnLst/>
              <a:rect l="l" t="t" r="r" b="b"/>
              <a:pathLst>
                <a:path w="8229600" h="857250">
                  <a:moveTo>
                    <a:pt x="8229600" y="0"/>
                  </a:moveTo>
                  <a:lnTo>
                    <a:pt x="0" y="0"/>
                  </a:lnTo>
                  <a:lnTo>
                    <a:pt x="0" y="857250"/>
                  </a:lnTo>
                  <a:lnTo>
                    <a:pt x="8229600" y="857250"/>
                  </a:lnTo>
                  <a:lnTo>
                    <a:pt x="82296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23847" y="82689"/>
            <a:ext cx="65563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spc="-10" dirty="0"/>
              <a:t>Providing</a:t>
            </a:r>
            <a:r>
              <a:rPr sz="4800" spc="-60" dirty="0"/>
              <a:t> </a:t>
            </a:r>
            <a:r>
              <a:rPr sz="4800" dirty="0"/>
              <a:t>a</a:t>
            </a:r>
            <a:r>
              <a:rPr sz="4800" spc="-10" dirty="0"/>
              <a:t> </a:t>
            </a:r>
            <a:r>
              <a:rPr sz="4800" dirty="0"/>
              <a:t>User</a:t>
            </a:r>
            <a:r>
              <a:rPr sz="4800" spc="10" dirty="0"/>
              <a:t> </a:t>
            </a:r>
            <a:r>
              <a:rPr sz="4800" spc="-25" dirty="0"/>
              <a:t>Interface</a:t>
            </a:r>
            <a:endParaRPr sz="4800"/>
          </a:p>
        </p:txBody>
      </p:sp>
      <p:grpSp>
        <p:nvGrpSpPr>
          <p:cNvPr id="6" name="object 6"/>
          <p:cNvGrpSpPr/>
          <p:nvPr/>
        </p:nvGrpSpPr>
        <p:grpSpPr>
          <a:xfrm>
            <a:off x="442887" y="3800538"/>
            <a:ext cx="6238875" cy="3021330"/>
            <a:chOff x="442887" y="3800538"/>
            <a:chExt cx="6238875" cy="302133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0037" y="3857687"/>
              <a:ext cx="6124575" cy="290664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71462" y="3829113"/>
              <a:ext cx="6181725" cy="2964180"/>
            </a:xfrm>
            <a:custGeom>
              <a:avLst/>
              <a:gdLst/>
              <a:ahLst/>
              <a:cxnLst/>
              <a:rect l="l" t="t" r="r" b="b"/>
              <a:pathLst>
                <a:path w="6181725" h="2964179">
                  <a:moveTo>
                    <a:pt x="0" y="2963799"/>
                  </a:moveTo>
                  <a:lnTo>
                    <a:pt x="6181725" y="2963799"/>
                  </a:lnTo>
                  <a:lnTo>
                    <a:pt x="6181725" y="0"/>
                  </a:lnTo>
                  <a:lnTo>
                    <a:pt x="0" y="0"/>
                  </a:lnTo>
                  <a:lnTo>
                    <a:pt x="0" y="2963799"/>
                  </a:lnTo>
                  <a:close/>
                </a:path>
              </a:pathLst>
            </a:custGeom>
            <a:ln w="5715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/>
          <p:nvPr/>
        </p:nvSpPr>
        <p:spPr>
          <a:xfrm>
            <a:off x="6858000" y="3862664"/>
            <a:ext cx="2214880" cy="2924175"/>
          </a:xfrm>
          <a:custGeom>
            <a:avLst/>
            <a:gdLst/>
            <a:ahLst/>
            <a:cxnLst/>
            <a:rect l="l" t="t" r="r" b="b"/>
            <a:pathLst>
              <a:path w="2214879" h="2924175">
                <a:moveTo>
                  <a:pt x="2214499" y="0"/>
                </a:moveTo>
                <a:lnTo>
                  <a:pt x="0" y="0"/>
                </a:lnTo>
                <a:lnTo>
                  <a:pt x="0" y="2923921"/>
                </a:lnTo>
                <a:lnTo>
                  <a:pt x="2214499" y="2923921"/>
                </a:lnTo>
                <a:lnTo>
                  <a:pt x="2214499" y="0"/>
                </a:lnTo>
                <a:close/>
              </a:path>
            </a:pathLst>
          </a:custGeom>
          <a:solidFill>
            <a:srgbClr val="FFFF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64718" y="825010"/>
            <a:ext cx="8413750" cy="5882005"/>
          </a:xfrm>
          <a:prstGeom prst="rect">
            <a:avLst/>
          </a:prstGeom>
        </p:spPr>
        <p:txBody>
          <a:bodyPr vert="horz" wrap="square" lIns="0" tIns="72390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57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3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Command</a:t>
            </a:r>
            <a:r>
              <a:rPr sz="3300" b="1" u="heavy" spc="-4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3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line</a:t>
            </a:r>
            <a:r>
              <a:rPr sz="33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3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interface</a:t>
            </a:r>
            <a:endParaRPr sz="3300">
              <a:latin typeface="Calibri"/>
              <a:cs typeface="Calibri"/>
            </a:endParaRPr>
          </a:p>
          <a:p>
            <a:pPr marL="755650" lvl="1" indent="-287020">
              <a:lnSpc>
                <a:spcPct val="100000"/>
              </a:lnSpc>
              <a:spcBef>
                <a:spcPts val="360"/>
              </a:spcBef>
              <a:buFont typeface="Arial MT"/>
              <a:buChar char="–"/>
              <a:tabLst>
                <a:tab pos="756285" algn="l"/>
              </a:tabLst>
            </a:pPr>
            <a:r>
              <a:rPr sz="2600" spc="-10" dirty="0">
                <a:latin typeface="Calibri"/>
                <a:cs typeface="Calibri"/>
              </a:rPr>
              <a:t>Older</a:t>
            </a:r>
            <a:r>
              <a:rPr sz="2600" spc="-3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interface</a:t>
            </a:r>
            <a:endParaRPr sz="2600">
              <a:latin typeface="Calibri"/>
              <a:cs typeface="Calibri"/>
            </a:endParaRPr>
          </a:p>
          <a:p>
            <a:pPr marL="1156335" lvl="2" indent="-229870">
              <a:lnSpc>
                <a:spcPct val="100000"/>
              </a:lnSpc>
              <a:spcBef>
                <a:spcPts val="295"/>
              </a:spcBef>
              <a:buFont typeface="Arial MT"/>
              <a:buChar char="•"/>
              <a:tabLst>
                <a:tab pos="1156335" algn="l"/>
                <a:tab pos="1156970" algn="l"/>
              </a:tabLst>
            </a:pPr>
            <a:r>
              <a:rPr sz="2200" spc="-10" dirty="0">
                <a:latin typeface="Calibri"/>
                <a:cs typeface="Calibri"/>
              </a:rPr>
              <a:t>DOS,</a:t>
            </a:r>
            <a:r>
              <a:rPr sz="2200" spc="-20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Linux,</a:t>
            </a:r>
            <a:r>
              <a:rPr sz="2200" spc="-35" dirty="0">
                <a:latin typeface="Calibri"/>
                <a:cs typeface="Calibri"/>
              </a:rPr>
              <a:t> </a:t>
            </a:r>
            <a:r>
              <a:rPr sz="2200" spc="-5" dirty="0">
                <a:latin typeface="Calibri"/>
                <a:cs typeface="Calibri"/>
              </a:rPr>
              <a:t>UNIX</a:t>
            </a:r>
            <a:endParaRPr sz="2200">
              <a:latin typeface="Calibri"/>
              <a:cs typeface="Calibri"/>
            </a:endParaRPr>
          </a:p>
          <a:p>
            <a:pPr marL="755650" lvl="1" indent="-287020">
              <a:lnSpc>
                <a:spcPct val="100000"/>
              </a:lnSpc>
              <a:spcBef>
                <a:spcPts val="275"/>
              </a:spcBef>
              <a:buFont typeface="Arial MT"/>
              <a:buChar char="–"/>
              <a:tabLst>
                <a:tab pos="756285" algn="l"/>
              </a:tabLst>
            </a:pPr>
            <a:r>
              <a:rPr sz="2600" spc="-5" dirty="0">
                <a:latin typeface="Calibri"/>
                <a:cs typeface="Calibri"/>
              </a:rPr>
              <a:t>User</a:t>
            </a:r>
            <a:r>
              <a:rPr sz="2600" spc="-1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types</a:t>
            </a:r>
            <a:r>
              <a:rPr sz="2600" spc="-10" dirty="0">
                <a:latin typeface="Calibri"/>
                <a:cs typeface="Calibri"/>
              </a:rPr>
              <a:t> commands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20" dirty="0">
                <a:latin typeface="Calibri"/>
                <a:cs typeface="Calibri"/>
              </a:rPr>
              <a:t>at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15" dirty="0">
                <a:latin typeface="Calibri"/>
                <a:cs typeface="Calibri"/>
              </a:rPr>
              <a:t>prompt</a:t>
            </a:r>
            <a:endParaRPr sz="2600">
              <a:latin typeface="Calibri"/>
              <a:cs typeface="Calibri"/>
            </a:endParaRPr>
          </a:p>
          <a:p>
            <a:pPr marL="755650" lvl="1" indent="-287020">
              <a:lnSpc>
                <a:spcPct val="100000"/>
              </a:lnSpc>
              <a:spcBef>
                <a:spcPts val="315"/>
              </a:spcBef>
              <a:buFont typeface="Arial MT"/>
              <a:buChar char="–"/>
              <a:tabLst>
                <a:tab pos="756285" algn="l"/>
              </a:tabLst>
            </a:pPr>
            <a:r>
              <a:rPr sz="2600" spc="-5" dirty="0">
                <a:latin typeface="Calibri"/>
                <a:cs typeface="Calibri"/>
              </a:rPr>
              <a:t>User</a:t>
            </a:r>
            <a:r>
              <a:rPr sz="2600" spc="-10" dirty="0">
                <a:latin typeface="Calibri"/>
                <a:cs typeface="Calibri"/>
              </a:rPr>
              <a:t> must</a:t>
            </a:r>
            <a:r>
              <a:rPr sz="2600" spc="-2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remember</a:t>
            </a:r>
            <a:r>
              <a:rPr sz="2600" spc="-5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all</a:t>
            </a:r>
            <a:r>
              <a:rPr sz="2600" spc="10" dirty="0">
                <a:latin typeface="Calibri"/>
                <a:cs typeface="Calibri"/>
              </a:rPr>
              <a:t> </a:t>
            </a:r>
            <a:r>
              <a:rPr sz="2600" spc="-10" dirty="0">
                <a:latin typeface="Calibri"/>
                <a:cs typeface="Calibri"/>
              </a:rPr>
              <a:t>commands</a:t>
            </a:r>
            <a:endParaRPr sz="2600">
              <a:latin typeface="Calibri"/>
              <a:cs typeface="Calibri"/>
            </a:endParaRPr>
          </a:p>
          <a:p>
            <a:pPr marL="755650" lvl="1" indent="-287020">
              <a:lnSpc>
                <a:spcPct val="100000"/>
              </a:lnSpc>
              <a:spcBef>
                <a:spcPts val="315"/>
              </a:spcBef>
              <a:buFont typeface="Arial MT"/>
              <a:buChar char="–"/>
              <a:tabLst>
                <a:tab pos="756285" algn="l"/>
              </a:tabLst>
            </a:pPr>
            <a:r>
              <a:rPr sz="2600" spc="-5" dirty="0">
                <a:latin typeface="Calibri"/>
                <a:cs typeface="Calibri"/>
              </a:rPr>
              <a:t>Included</a:t>
            </a:r>
            <a:r>
              <a:rPr sz="2600" spc="-40" dirty="0">
                <a:latin typeface="Calibri"/>
                <a:cs typeface="Calibri"/>
              </a:rPr>
              <a:t> </a:t>
            </a:r>
            <a:r>
              <a:rPr sz="2600" dirty="0">
                <a:latin typeface="Calibri"/>
                <a:cs typeface="Calibri"/>
              </a:rPr>
              <a:t>in</a:t>
            </a:r>
            <a:r>
              <a:rPr sz="2600" spc="-15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all</a:t>
            </a:r>
            <a:r>
              <a:rPr sz="2600" dirty="0">
                <a:latin typeface="Calibri"/>
                <a:cs typeface="Calibri"/>
              </a:rPr>
              <a:t> </a:t>
            </a:r>
            <a:r>
              <a:rPr sz="2600" spc="-5" dirty="0">
                <a:latin typeface="Calibri"/>
                <a:cs typeface="Calibri"/>
              </a:rPr>
              <a:t>GUIs</a:t>
            </a:r>
            <a:endParaRPr sz="2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50">
              <a:latin typeface="Calibri"/>
              <a:cs typeface="Calibri"/>
            </a:endParaRPr>
          </a:p>
          <a:p>
            <a:pPr marL="6403975" marR="5080" indent="635" algn="ctr">
              <a:lnSpc>
                <a:spcPct val="100099"/>
              </a:lnSpc>
              <a:spcBef>
                <a:spcPts val="5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Press </a:t>
            </a:r>
            <a:r>
              <a:rPr sz="28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start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u="heavy" spc="-15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button</a:t>
            </a:r>
            <a:r>
              <a:rPr sz="2800" b="1" spc="-1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of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your </a:t>
            </a:r>
            <a:r>
              <a:rPr sz="2400" b="1" spc="-5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desktop/laptop </a:t>
            </a:r>
            <a:r>
              <a:rPr sz="2400" b="1" spc="-5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and</a:t>
            </a:r>
            <a:r>
              <a:rPr sz="24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5" dirty="0">
                <a:solidFill>
                  <a:srgbClr val="FF0000"/>
                </a:solidFill>
                <a:latin typeface="Calibri"/>
                <a:cs typeface="Calibri"/>
              </a:rPr>
              <a:t>write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u="heavy" spc="-10" dirty="0">
                <a:solidFill>
                  <a:srgbClr val="FF0000"/>
                </a:solidFill>
                <a:uFill>
                  <a:solidFill>
                    <a:srgbClr val="FF0000"/>
                  </a:solidFill>
                </a:uFill>
                <a:latin typeface="Calibri"/>
                <a:cs typeface="Calibri"/>
              </a:rPr>
              <a:t>cmd </a:t>
            </a:r>
            <a:r>
              <a:rPr sz="3200" b="1" spc="-7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0000"/>
                </a:solidFill>
                <a:latin typeface="Calibri"/>
                <a:cs typeface="Calibri"/>
              </a:rPr>
              <a:t>to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see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this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5" dirty="0">
                <a:solidFill>
                  <a:srgbClr val="FF0000"/>
                </a:solidFill>
                <a:latin typeface="Calibri"/>
                <a:cs typeface="Calibri"/>
              </a:rPr>
              <a:t>command </a:t>
            </a:r>
            <a:r>
              <a:rPr sz="2400" b="1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prompt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1405" y="928624"/>
            <a:ext cx="4643755" cy="3400425"/>
          </a:xfrm>
          <a:custGeom>
            <a:avLst/>
            <a:gdLst/>
            <a:ahLst/>
            <a:cxnLst/>
            <a:rect l="l" t="t" r="r" b="b"/>
            <a:pathLst>
              <a:path w="4643755" h="3400425">
                <a:moveTo>
                  <a:pt x="4643501" y="0"/>
                </a:moveTo>
                <a:lnTo>
                  <a:pt x="0" y="0"/>
                </a:lnTo>
                <a:lnTo>
                  <a:pt x="0" y="3400425"/>
                </a:lnTo>
                <a:lnTo>
                  <a:pt x="4643501" y="3400425"/>
                </a:lnTo>
                <a:lnTo>
                  <a:pt x="4643501" y="0"/>
                </a:lnTo>
                <a:close/>
              </a:path>
            </a:pathLst>
          </a:custGeom>
          <a:solidFill>
            <a:srgbClr val="EDEBE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50088" y="942454"/>
            <a:ext cx="3763645" cy="26054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715" indent="-343535">
              <a:lnSpc>
                <a:spcPct val="100000"/>
              </a:lnSpc>
              <a:spcBef>
                <a:spcPts val="9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5" dirty="0">
                <a:latin typeface="Calibri"/>
                <a:cs typeface="Calibri"/>
              </a:rPr>
              <a:t>Many</a:t>
            </a:r>
            <a:r>
              <a:rPr sz="2400" spc="-20" dirty="0">
                <a:latin typeface="Calibri"/>
                <a:cs typeface="Calibri"/>
              </a:rPr>
              <a:t> different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applications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supported</a:t>
            </a:r>
            <a:endParaRPr sz="24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20" dirty="0">
                <a:latin typeface="Calibri"/>
                <a:cs typeface="Calibri"/>
              </a:rPr>
              <a:t>System</a:t>
            </a:r>
            <a:r>
              <a:rPr sz="2400" spc="-5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call</a:t>
            </a:r>
            <a:endParaRPr sz="2400">
              <a:latin typeface="Calibri"/>
              <a:cs typeface="Calibri"/>
            </a:endParaRPr>
          </a:p>
          <a:p>
            <a:pPr marL="756285" marR="5080" indent="-286385">
              <a:lnSpc>
                <a:spcPct val="100000"/>
              </a:lnSpc>
              <a:spcBef>
                <a:spcPts val="470"/>
              </a:spcBef>
              <a:tabLst>
                <a:tab pos="756285" algn="l"/>
              </a:tabLst>
            </a:pPr>
            <a:r>
              <a:rPr sz="1800" dirty="0">
                <a:latin typeface="Arial MT"/>
                <a:cs typeface="Arial MT"/>
              </a:rPr>
              <a:t>–	</a:t>
            </a:r>
            <a:r>
              <a:rPr sz="1800" spc="-5" dirty="0">
                <a:latin typeface="Calibri"/>
                <a:cs typeface="Calibri"/>
              </a:rPr>
              <a:t>Provides</a:t>
            </a:r>
            <a:r>
              <a:rPr sz="1800" spc="-45" dirty="0">
                <a:latin typeface="Calibri"/>
                <a:cs typeface="Calibri"/>
              </a:rPr>
              <a:t> </a:t>
            </a:r>
            <a:r>
              <a:rPr sz="1800" spc="-10" dirty="0">
                <a:latin typeface="Calibri"/>
                <a:cs typeface="Calibri"/>
              </a:rPr>
              <a:t>consistent</a:t>
            </a:r>
            <a:r>
              <a:rPr sz="1800" spc="-20" dirty="0">
                <a:latin typeface="Calibri"/>
                <a:cs typeface="Calibri"/>
              </a:rPr>
              <a:t> </a:t>
            </a:r>
            <a:r>
              <a:rPr sz="1800" dirty="0">
                <a:latin typeface="Calibri"/>
                <a:cs typeface="Calibri"/>
              </a:rPr>
              <a:t>access</a:t>
            </a:r>
            <a:r>
              <a:rPr sz="1800" spc="-2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to</a:t>
            </a:r>
            <a:r>
              <a:rPr sz="1800" spc="-1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OS </a:t>
            </a:r>
            <a:r>
              <a:rPr sz="1800" spc="-390" dirty="0">
                <a:latin typeface="Calibri"/>
                <a:cs typeface="Calibri"/>
              </a:rPr>
              <a:t> </a:t>
            </a:r>
            <a:r>
              <a:rPr sz="1800" spc="-15" dirty="0">
                <a:latin typeface="Calibri"/>
                <a:cs typeface="Calibri"/>
              </a:rPr>
              <a:t>features</a:t>
            </a:r>
            <a:endParaRPr sz="1800">
              <a:latin typeface="Calibri"/>
              <a:cs typeface="Calibri"/>
            </a:endParaRPr>
          </a:p>
          <a:p>
            <a:pPr marL="355600" marR="13335" indent="-343535">
              <a:lnSpc>
                <a:spcPct val="100000"/>
              </a:lnSpc>
              <a:spcBef>
                <a:spcPts val="54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spc="-15" dirty="0">
                <a:latin typeface="Calibri"/>
                <a:cs typeface="Calibri"/>
              </a:rPr>
              <a:t>Share information </a:t>
            </a:r>
            <a:r>
              <a:rPr sz="2400" spc="-10" dirty="0">
                <a:latin typeface="Calibri"/>
                <a:cs typeface="Calibri"/>
              </a:rPr>
              <a:t>between </a:t>
            </a:r>
            <a:r>
              <a:rPr sz="2400" spc="-52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programs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07593" y="3528209"/>
            <a:ext cx="3134360" cy="681990"/>
          </a:xfrm>
          <a:prstGeom prst="rect">
            <a:avLst/>
          </a:prstGeom>
        </p:spPr>
        <p:txBody>
          <a:bodyPr vert="horz" wrap="square" lIns="0" tIns="66040" rIns="0" bIns="0" rtlCol="0">
            <a:spAutoFit/>
          </a:bodyPr>
          <a:lstStyle/>
          <a:p>
            <a:pPr marL="298450" indent="-286385">
              <a:lnSpc>
                <a:spcPct val="100000"/>
              </a:lnSpc>
              <a:spcBef>
                <a:spcPts val="520"/>
              </a:spcBef>
              <a:buFont typeface="Arial MT"/>
              <a:buChar char="–"/>
              <a:tabLst>
                <a:tab pos="298450" algn="l"/>
                <a:tab pos="299085" algn="l"/>
              </a:tabLst>
            </a:pPr>
            <a:r>
              <a:rPr sz="1800" spc="-5" dirty="0">
                <a:latin typeface="Calibri"/>
                <a:cs typeface="Calibri"/>
              </a:rPr>
              <a:t>Copy</a:t>
            </a:r>
            <a:r>
              <a:rPr sz="1800" spc="-30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and </a:t>
            </a:r>
            <a:r>
              <a:rPr sz="1800" spc="-15" dirty="0">
                <a:latin typeface="Calibri"/>
                <a:cs typeface="Calibri"/>
              </a:rPr>
              <a:t>paste</a:t>
            </a:r>
            <a:endParaRPr sz="1800">
              <a:latin typeface="Calibri"/>
              <a:cs typeface="Calibri"/>
            </a:endParaRPr>
          </a:p>
          <a:p>
            <a:pPr marL="298450" indent="-286385">
              <a:lnSpc>
                <a:spcPct val="100000"/>
              </a:lnSpc>
              <a:spcBef>
                <a:spcPts val="425"/>
              </a:spcBef>
              <a:buFont typeface="Arial MT"/>
              <a:buChar char="–"/>
              <a:tabLst>
                <a:tab pos="298450" algn="l"/>
                <a:tab pos="299085" algn="l"/>
              </a:tabLst>
            </a:pPr>
            <a:r>
              <a:rPr sz="1800" spc="-5" dirty="0">
                <a:latin typeface="Calibri"/>
                <a:cs typeface="Calibri"/>
              </a:rPr>
              <a:t>Object</a:t>
            </a:r>
            <a:r>
              <a:rPr sz="1800" spc="-35" dirty="0">
                <a:latin typeface="Calibri"/>
                <a:cs typeface="Calibri"/>
              </a:rPr>
              <a:t> </a:t>
            </a:r>
            <a:r>
              <a:rPr sz="1800" spc="-5" dirty="0">
                <a:latin typeface="Calibri"/>
                <a:cs typeface="Calibri"/>
              </a:rPr>
              <a:t>Linking </a:t>
            </a:r>
            <a:r>
              <a:rPr sz="1800" dirty="0">
                <a:latin typeface="Calibri"/>
                <a:cs typeface="Calibri"/>
              </a:rPr>
              <a:t>and </a:t>
            </a:r>
            <a:r>
              <a:rPr sz="1800" spc="-5" dirty="0">
                <a:latin typeface="Calibri"/>
                <a:cs typeface="Calibri"/>
              </a:rPr>
              <a:t>Embedding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405" y="142811"/>
            <a:ext cx="4643755" cy="786130"/>
          </a:xfrm>
          <a:custGeom>
            <a:avLst/>
            <a:gdLst/>
            <a:ahLst/>
            <a:cxnLst/>
            <a:rect l="l" t="t" r="r" b="b"/>
            <a:pathLst>
              <a:path w="4643755" h="786130">
                <a:moveTo>
                  <a:pt x="4643501" y="0"/>
                </a:moveTo>
                <a:lnTo>
                  <a:pt x="0" y="0"/>
                </a:lnTo>
                <a:lnTo>
                  <a:pt x="0" y="785812"/>
                </a:lnTo>
                <a:lnTo>
                  <a:pt x="4643501" y="785812"/>
                </a:lnTo>
                <a:lnTo>
                  <a:pt x="464350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3491" y="185508"/>
            <a:ext cx="388048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Running</a:t>
            </a:r>
            <a:r>
              <a:rPr sz="4000" spc="-60" dirty="0"/>
              <a:t> </a:t>
            </a:r>
            <a:r>
              <a:rPr sz="4000" spc="-20" dirty="0"/>
              <a:t>Programs</a:t>
            </a:r>
            <a:endParaRPr sz="4000"/>
          </a:p>
        </p:txBody>
      </p:sp>
      <p:sp>
        <p:nvSpPr>
          <p:cNvPr id="7" name="object 7"/>
          <p:cNvSpPr txBox="1"/>
          <p:nvPr/>
        </p:nvSpPr>
        <p:spPr>
          <a:xfrm>
            <a:off x="5429250" y="2000250"/>
            <a:ext cx="3643629" cy="2786380"/>
          </a:xfrm>
          <a:prstGeom prst="rect">
            <a:avLst/>
          </a:prstGeom>
          <a:solidFill>
            <a:srgbClr val="EDEBE0"/>
          </a:solidFill>
        </p:spPr>
        <p:txBody>
          <a:bodyPr vert="horz" wrap="square" lIns="0" tIns="0" rIns="0" bIns="0" rtlCol="0">
            <a:spAutoFit/>
          </a:bodyPr>
          <a:lstStyle/>
          <a:p>
            <a:pPr marL="435609" indent="-344170">
              <a:lnSpc>
                <a:spcPts val="2325"/>
              </a:lnSpc>
              <a:buFont typeface="Arial MT"/>
              <a:buChar char="•"/>
              <a:tabLst>
                <a:tab pos="435609" algn="l"/>
                <a:tab pos="436245" algn="l"/>
              </a:tabLst>
            </a:pPr>
            <a:r>
              <a:rPr sz="2400" spc="-15" dirty="0">
                <a:latin typeface="Calibri"/>
                <a:cs typeface="Calibri"/>
              </a:rPr>
              <a:t>Programs</a:t>
            </a:r>
            <a:r>
              <a:rPr sz="2400" spc="-4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need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to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access</a:t>
            </a:r>
            <a:endParaRPr sz="2400">
              <a:latin typeface="Calibri"/>
              <a:cs typeface="Calibri"/>
            </a:endParaRPr>
          </a:p>
          <a:p>
            <a:pPr marR="2018664" algn="r">
              <a:lnSpc>
                <a:spcPts val="2740"/>
              </a:lnSpc>
            </a:pPr>
            <a:r>
              <a:rPr sz="2400" spc="-20" dirty="0">
                <a:latin typeface="Calibri"/>
                <a:cs typeface="Calibri"/>
              </a:rPr>
              <a:t>hardware</a:t>
            </a:r>
            <a:endParaRPr sz="2400">
              <a:latin typeface="Calibri"/>
              <a:cs typeface="Calibri"/>
            </a:endParaRPr>
          </a:p>
          <a:p>
            <a:pPr marL="342900" marR="1960245" indent="-342900" algn="r">
              <a:lnSpc>
                <a:spcPct val="100000"/>
              </a:lnSpc>
              <a:spcBef>
                <a:spcPts val="285"/>
              </a:spcBef>
              <a:buFont typeface="Arial MT"/>
              <a:buChar char="•"/>
              <a:tabLst>
                <a:tab pos="342900" algn="l"/>
                <a:tab pos="436245" algn="l"/>
              </a:tabLst>
            </a:pPr>
            <a:r>
              <a:rPr sz="2400" spc="-5" dirty="0">
                <a:latin typeface="Calibri"/>
                <a:cs typeface="Calibri"/>
              </a:rPr>
              <a:t>I</a:t>
            </a:r>
            <a:r>
              <a:rPr sz="2400" spc="-30" dirty="0">
                <a:latin typeface="Calibri"/>
                <a:cs typeface="Calibri"/>
              </a:rPr>
              <a:t>nt</a:t>
            </a:r>
            <a:r>
              <a:rPr sz="2400" spc="-5" dirty="0">
                <a:latin typeface="Calibri"/>
                <a:cs typeface="Calibri"/>
              </a:rPr>
              <a:t>errupts</a:t>
            </a:r>
            <a:endParaRPr sz="2400">
              <a:latin typeface="Calibri"/>
              <a:cs typeface="Calibri"/>
            </a:endParaRPr>
          </a:p>
          <a:p>
            <a:pPr marL="835660" lvl="1" indent="-287020">
              <a:lnSpc>
                <a:spcPct val="100000"/>
              </a:lnSpc>
              <a:spcBef>
                <a:spcPts val="270"/>
              </a:spcBef>
              <a:buFont typeface="Arial MT"/>
              <a:buChar char="–"/>
              <a:tabLst>
                <a:tab pos="835660" algn="l"/>
                <a:tab pos="836294" algn="l"/>
              </a:tabLst>
            </a:pPr>
            <a:r>
              <a:rPr sz="2000" spc="-10" dirty="0">
                <a:latin typeface="Calibri"/>
                <a:cs typeface="Calibri"/>
              </a:rPr>
              <a:t>CPU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-15" dirty="0">
                <a:latin typeface="Calibri"/>
                <a:cs typeface="Calibri"/>
              </a:rPr>
              <a:t> stopped</a:t>
            </a:r>
            <a:endParaRPr sz="2000">
              <a:latin typeface="Calibri"/>
              <a:cs typeface="Calibri"/>
            </a:endParaRPr>
          </a:p>
          <a:p>
            <a:pPr marL="835660" marR="848994" lvl="1" indent="-286385">
              <a:lnSpc>
                <a:spcPts val="2160"/>
              </a:lnSpc>
              <a:spcBef>
                <a:spcPts val="505"/>
              </a:spcBef>
              <a:buFont typeface="Arial MT"/>
              <a:buChar char="–"/>
              <a:tabLst>
                <a:tab pos="835660" algn="l"/>
                <a:tab pos="836294" algn="l"/>
              </a:tabLst>
            </a:pPr>
            <a:r>
              <a:rPr sz="2000" spc="-15" dirty="0">
                <a:latin typeface="Calibri"/>
                <a:cs typeface="Calibri"/>
              </a:rPr>
              <a:t>Hardware</a:t>
            </a:r>
            <a:r>
              <a:rPr sz="2000" spc="-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device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accessed</a:t>
            </a:r>
            <a:endParaRPr sz="2000">
              <a:latin typeface="Calibri"/>
              <a:cs typeface="Calibri"/>
            </a:endParaRPr>
          </a:p>
          <a:p>
            <a:pPr marL="435609" marR="516255" indent="-343535">
              <a:lnSpc>
                <a:spcPts val="2590"/>
              </a:lnSpc>
              <a:spcBef>
                <a:spcPts val="565"/>
              </a:spcBef>
              <a:buFont typeface="Arial MT"/>
              <a:buChar char="•"/>
              <a:tabLst>
                <a:tab pos="435609" algn="l"/>
                <a:tab pos="436245" algn="l"/>
              </a:tabLst>
            </a:pPr>
            <a:r>
              <a:rPr sz="2400" spc="-5" dirty="0">
                <a:latin typeface="Calibri"/>
                <a:cs typeface="Calibri"/>
              </a:rPr>
              <a:t>Device </a:t>
            </a:r>
            <a:r>
              <a:rPr sz="2400" spc="-15" dirty="0">
                <a:latin typeface="Calibri"/>
                <a:cs typeface="Calibri"/>
              </a:rPr>
              <a:t>drivers </a:t>
            </a:r>
            <a:r>
              <a:rPr sz="2400" spc="-20" dirty="0">
                <a:latin typeface="Calibri"/>
                <a:cs typeface="Calibri"/>
              </a:rPr>
              <a:t>control </a:t>
            </a:r>
            <a:r>
              <a:rPr sz="2400" spc="-53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the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hardware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7876" y="1203337"/>
            <a:ext cx="3714750" cy="79692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128905" rIns="0" bIns="0" rtlCol="0">
            <a:spAutoFit/>
          </a:bodyPr>
          <a:lstStyle/>
          <a:p>
            <a:pPr marL="146685">
              <a:lnSpc>
                <a:spcPct val="100000"/>
              </a:lnSpc>
              <a:spcBef>
                <a:spcPts val="1015"/>
              </a:spcBef>
            </a:pP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Managing</a:t>
            </a:r>
            <a:r>
              <a:rPr sz="3200" b="1" u="heavy" spc="-5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2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Hardware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405" y="5143487"/>
            <a:ext cx="5215255" cy="1685925"/>
          </a:xfrm>
          <a:prstGeom prst="rect">
            <a:avLst/>
          </a:prstGeom>
          <a:solidFill>
            <a:srgbClr val="EDEBE0"/>
          </a:solidFill>
        </p:spPr>
        <p:txBody>
          <a:bodyPr vert="horz" wrap="square" lIns="0" tIns="26670" rIns="0" bIns="0" rtlCol="0">
            <a:spAutoFit/>
          </a:bodyPr>
          <a:lstStyle/>
          <a:p>
            <a:pPr marL="434340" indent="-344170">
              <a:lnSpc>
                <a:spcPct val="100000"/>
              </a:lnSpc>
              <a:spcBef>
                <a:spcPts val="210"/>
              </a:spcBef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2400" spc="-20" dirty="0">
                <a:latin typeface="Calibri"/>
                <a:cs typeface="Calibri"/>
              </a:rPr>
              <a:t>Organized</a:t>
            </a:r>
            <a:r>
              <a:rPr sz="2400" spc="-25" dirty="0">
                <a:latin typeface="Calibri"/>
                <a:cs typeface="Calibri"/>
              </a:rPr>
              <a:t> storage</a:t>
            </a:r>
            <a:endParaRPr sz="2400">
              <a:latin typeface="Calibri"/>
              <a:cs typeface="Calibri"/>
            </a:endParaRPr>
          </a:p>
          <a:p>
            <a:pPr marL="434340" indent="-34417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2400" spc="-10" dirty="0">
                <a:latin typeface="Calibri"/>
                <a:cs typeface="Calibri"/>
              </a:rPr>
              <a:t>Long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file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names</a:t>
            </a:r>
            <a:endParaRPr sz="2400">
              <a:latin typeface="Calibri"/>
              <a:cs typeface="Calibri"/>
            </a:endParaRPr>
          </a:p>
          <a:p>
            <a:pPr marL="434340" indent="-344170">
              <a:lnSpc>
                <a:spcPct val="100000"/>
              </a:lnSpc>
              <a:spcBef>
                <a:spcPts val="580"/>
              </a:spcBef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2400" spc="-15" dirty="0">
                <a:latin typeface="Calibri"/>
                <a:cs typeface="Calibri"/>
              </a:rPr>
              <a:t>Folders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can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be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created</a:t>
            </a:r>
            <a:r>
              <a:rPr sz="2400" spc="1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nested</a:t>
            </a:r>
            <a:endParaRPr sz="2400">
              <a:latin typeface="Calibri"/>
              <a:cs typeface="Calibri"/>
            </a:endParaRPr>
          </a:p>
          <a:p>
            <a:pPr marL="434340" indent="-344170">
              <a:lnSpc>
                <a:spcPts val="2685"/>
              </a:lnSpc>
              <a:spcBef>
                <a:spcPts val="580"/>
              </a:spcBef>
              <a:buFont typeface="Arial MT"/>
              <a:buChar char="•"/>
              <a:tabLst>
                <a:tab pos="434340" algn="l"/>
                <a:tab pos="434975" algn="l"/>
              </a:tabLst>
            </a:pPr>
            <a:r>
              <a:rPr sz="2400" spc="-5" dirty="0">
                <a:latin typeface="Calibri"/>
                <a:cs typeface="Calibri"/>
              </a:rPr>
              <a:t>All</a:t>
            </a:r>
            <a:r>
              <a:rPr sz="2400" spc="-20" dirty="0">
                <a:latin typeface="Calibri"/>
                <a:cs typeface="Calibri"/>
              </a:rPr>
              <a:t> storage</a:t>
            </a:r>
            <a:r>
              <a:rPr sz="2400" spc="-5" dirty="0">
                <a:latin typeface="Calibri"/>
                <a:cs typeface="Calibri"/>
              </a:rPr>
              <a:t> devices </a:t>
            </a:r>
            <a:r>
              <a:rPr sz="2400" spc="-15" dirty="0">
                <a:latin typeface="Calibri"/>
                <a:cs typeface="Calibri"/>
              </a:rPr>
              <a:t>work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consistently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405" y="4429125"/>
            <a:ext cx="5215255" cy="714375"/>
          </a:xfrm>
          <a:prstGeom prst="rect">
            <a:avLst/>
          </a:prstGeom>
          <a:solidFill>
            <a:srgbClr val="FFC000"/>
          </a:solidFill>
        </p:spPr>
        <p:txBody>
          <a:bodyPr vert="horz" wrap="square" lIns="0" tIns="88900" rIns="0" bIns="0" rtlCol="0">
            <a:spAutoFit/>
          </a:bodyPr>
          <a:lstStyle/>
          <a:p>
            <a:pPr marL="268605">
              <a:lnSpc>
                <a:spcPct val="100000"/>
              </a:lnSpc>
              <a:spcBef>
                <a:spcPts val="700"/>
              </a:spcBef>
            </a:pPr>
            <a:r>
              <a:rPr sz="32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Organizing</a:t>
            </a:r>
            <a:r>
              <a:rPr sz="32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Files</a:t>
            </a:r>
            <a:r>
              <a:rPr sz="3200" b="1" u="heavy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3200" b="1" u="heavy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and</a:t>
            </a:r>
            <a:r>
              <a:rPr sz="32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Folders</a:t>
            </a:r>
            <a:endParaRPr sz="32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5916676" y="12446"/>
            <a:ext cx="3240405" cy="1214755"/>
            <a:chOff x="5916676" y="12446"/>
            <a:chExt cx="3240405" cy="1214755"/>
          </a:xfrm>
        </p:grpSpPr>
        <p:sp>
          <p:nvSpPr>
            <p:cNvPr id="12" name="object 12"/>
            <p:cNvSpPr/>
            <p:nvPr/>
          </p:nvSpPr>
          <p:spPr>
            <a:xfrm>
              <a:off x="5929376" y="25146"/>
              <a:ext cx="3215005" cy="1189355"/>
            </a:xfrm>
            <a:custGeom>
              <a:avLst/>
              <a:gdLst/>
              <a:ahLst/>
              <a:cxnLst/>
              <a:rect l="l" t="t" r="r" b="b"/>
              <a:pathLst>
                <a:path w="3215004" h="1189355">
                  <a:moveTo>
                    <a:pt x="2201164" y="0"/>
                  </a:moveTo>
                  <a:lnTo>
                    <a:pt x="1705864" y="239013"/>
                  </a:lnTo>
                  <a:lnTo>
                    <a:pt x="1446910" y="103885"/>
                  </a:lnTo>
                  <a:lnTo>
                    <a:pt x="1272413" y="351408"/>
                  </a:lnTo>
                  <a:lnTo>
                    <a:pt x="669925" y="199517"/>
                  </a:lnTo>
                  <a:lnTo>
                    <a:pt x="799465" y="430402"/>
                  </a:lnTo>
                  <a:lnTo>
                    <a:pt x="174371" y="455294"/>
                  </a:lnTo>
                  <a:lnTo>
                    <a:pt x="585597" y="638175"/>
                  </a:lnTo>
                  <a:lnTo>
                    <a:pt x="0" y="708913"/>
                  </a:lnTo>
                  <a:lnTo>
                    <a:pt x="495553" y="846201"/>
                  </a:lnTo>
                  <a:lnTo>
                    <a:pt x="191135" y="981455"/>
                  </a:lnTo>
                  <a:lnTo>
                    <a:pt x="715009" y="1004315"/>
                  </a:lnTo>
                  <a:lnTo>
                    <a:pt x="731774" y="1189227"/>
                  </a:lnTo>
                  <a:lnTo>
                    <a:pt x="1120140" y="997965"/>
                  </a:lnTo>
                  <a:lnTo>
                    <a:pt x="1294765" y="1085341"/>
                  </a:lnTo>
                  <a:lnTo>
                    <a:pt x="1469135" y="956309"/>
                  </a:lnTo>
                  <a:lnTo>
                    <a:pt x="1728089" y="1037463"/>
                  </a:lnTo>
                  <a:lnTo>
                    <a:pt x="1812671" y="877315"/>
                  </a:lnTo>
                  <a:lnTo>
                    <a:pt x="2223770" y="956309"/>
                  </a:lnTo>
                  <a:lnTo>
                    <a:pt x="2178812" y="790066"/>
                  </a:lnTo>
                  <a:lnTo>
                    <a:pt x="2809367" y="860678"/>
                  </a:lnTo>
                  <a:lnTo>
                    <a:pt x="2437765" y="677799"/>
                  </a:lnTo>
                  <a:lnTo>
                    <a:pt x="2719070" y="621538"/>
                  </a:lnTo>
                  <a:lnTo>
                    <a:pt x="2527807" y="517651"/>
                  </a:lnTo>
                  <a:lnTo>
                    <a:pt x="3214624" y="365887"/>
                  </a:lnTo>
                  <a:lnTo>
                    <a:pt x="2437765" y="359663"/>
                  </a:lnTo>
                  <a:lnTo>
                    <a:pt x="2679954" y="174625"/>
                  </a:lnTo>
                  <a:lnTo>
                    <a:pt x="2161667" y="318007"/>
                  </a:lnTo>
                  <a:lnTo>
                    <a:pt x="2201164" y="0"/>
                  </a:lnTo>
                  <a:close/>
                </a:path>
              </a:pathLst>
            </a:custGeom>
            <a:solidFill>
              <a:srgbClr val="FFFF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929376" y="25146"/>
              <a:ext cx="3215005" cy="1189355"/>
            </a:xfrm>
            <a:custGeom>
              <a:avLst/>
              <a:gdLst/>
              <a:ahLst/>
              <a:cxnLst/>
              <a:rect l="l" t="t" r="r" b="b"/>
              <a:pathLst>
                <a:path w="3215004" h="1189355">
                  <a:moveTo>
                    <a:pt x="1705864" y="239013"/>
                  </a:moveTo>
                  <a:lnTo>
                    <a:pt x="2201164" y="0"/>
                  </a:lnTo>
                  <a:lnTo>
                    <a:pt x="2161667" y="318007"/>
                  </a:lnTo>
                  <a:lnTo>
                    <a:pt x="2679954" y="174625"/>
                  </a:lnTo>
                  <a:lnTo>
                    <a:pt x="2437765" y="359663"/>
                  </a:lnTo>
                  <a:lnTo>
                    <a:pt x="3214624" y="365887"/>
                  </a:lnTo>
                  <a:lnTo>
                    <a:pt x="2527807" y="517651"/>
                  </a:lnTo>
                  <a:lnTo>
                    <a:pt x="2719070" y="621538"/>
                  </a:lnTo>
                  <a:lnTo>
                    <a:pt x="2437765" y="677799"/>
                  </a:lnTo>
                  <a:lnTo>
                    <a:pt x="2809367" y="860678"/>
                  </a:lnTo>
                  <a:lnTo>
                    <a:pt x="2178812" y="790066"/>
                  </a:lnTo>
                  <a:lnTo>
                    <a:pt x="2223770" y="956309"/>
                  </a:lnTo>
                  <a:lnTo>
                    <a:pt x="1812671" y="877315"/>
                  </a:lnTo>
                  <a:lnTo>
                    <a:pt x="1728089" y="1037463"/>
                  </a:lnTo>
                  <a:lnTo>
                    <a:pt x="1469135" y="956309"/>
                  </a:lnTo>
                  <a:lnTo>
                    <a:pt x="1294765" y="1085341"/>
                  </a:lnTo>
                  <a:lnTo>
                    <a:pt x="1120140" y="997965"/>
                  </a:lnTo>
                  <a:lnTo>
                    <a:pt x="731774" y="1189227"/>
                  </a:lnTo>
                  <a:lnTo>
                    <a:pt x="715009" y="1004315"/>
                  </a:lnTo>
                  <a:lnTo>
                    <a:pt x="191135" y="981455"/>
                  </a:lnTo>
                  <a:lnTo>
                    <a:pt x="495553" y="846201"/>
                  </a:lnTo>
                  <a:lnTo>
                    <a:pt x="0" y="708913"/>
                  </a:lnTo>
                  <a:lnTo>
                    <a:pt x="585597" y="638175"/>
                  </a:lnTo>
                  <a:lnTo>
                    <a:pt x="174371" y="455294"/>
                  </a:lnTo>
                  <a:lnTo>
                    <a:pt x="799465" y="430402"/>
                  </a:lnTo>
                  <a:lnTo>
                    <a:pt x="669925" y="199517"/>
                  </a:lnTo>
                  <a:lnTo>
                    <a:pt x="1272413" y="351408"/>
                  </a:lnTo>
                  <a:lnTo>
                    <a:pt x="1446910" y="103885"/>
                  </a:lnTo>
                  <a:lnTo>
                    <a:pt x="1705864" y="239013"/>
                  </a:lnTo>
                  <a:close/>
                </a:path>
              </a:pathLst>
            </a:custGeom>
            <a:ln w="25400">
              <a:solidFill>
                <a:srgbClr val="385D8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6830059" y="307238"/>
            <a:ext cx="1181735" cy="6337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308610">
              <a:lnSpc>
                <a:spcPct val="100000"/>
              </a:lnSpc>
              <a:spcBef>
                <a:spcPts val="95"/>
              </a:spcBef>
            </a:pPr>
            <a:r>
              <a:rPr sz="2000" b="1" spc="-15" dirty="0">
                <a:solidFill>
                  <a:srgbClr val="FF0000"/>
                </a:solidFill>
                <a:latin typeface="Calibri"/>
                <a:cs typeface="Calibri"/>
              </a:rPr>
              <a:t>Extra </a:t>
            </a:r>
            <a:r>
              <a:rPr sz="2000" b="1" spc="-1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knowl</a:t>
            </a:r>
            <a:r>
              <a:rPr sz="2000" b="1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d</a:t>
            </a:r>
            <a:r>
              <a:rPr sz="2000" b="1" spc="-25" dirty="0">
                <a:solidFill>
                  <a:srgbClr val="FF0000"/>
                </a:solidFill>
                <a:latin typeface="Calibri"/>
                <a:cs typeface="Calibri"/>
              </a:rPr>
              <a:t>g</a:t>
            </a:r>
            <a:r>
              <a:rPr sz="2000" b="1" spc="-5" dirty="0">
                <a:solidFill>
                  <a:srgbClr val="FF0000"/>
                </a:solidFill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082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1447800" y="2239517"/>
            <a:ext cx="6122670" cy="1806575"/>
            <a:chOff x="1447800" y="2239517"/>
            <a:chExt cx="6122670" cy="180657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2056" y="2263520"/>
              <a:ext cx="6098032" cy="178231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447800" y="2239517"/>
              <a:ext cx="6096000" cy="178003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3932" y="625776"/>
            <a:ext cx="8585755" cy="435396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51123" y="0"/>
            <a:ext cx="2378075" cy="7575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/>
              <a:t>IPO</a:t>
            </a:r>
            <a:r>
              <a:rPr sz="4800" spc="-80" dirty="0"/>
              <a:t> </a:t>
            </a:r>
            <a:r>
              <a:rPr sz="4800" spc="-20" dirty="0"/>
              <a:t>Cycle</a:t>
            </a:r>
            <a:endParaRPr sz="4800"/>
          </a:p>
        </p:txBody>
      </p:sp>
      <p:sp>
        <p:nvSpPr>
          <p:cNvPr id="4" name="object 4"/>
          <p:cNvSpPr txBox="1"/>
          <p:nvPr/>
        </p:nvSpPr>
        <p:spPr>
          <a:xfrm>
            <a:off x="3865498" y="1521637"/>
            <a:ext cx="1365250" cy="1520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14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Sets</a:t>
            </a:r>
            <a:r>
              <a:rPr sz="1400" b="1" u="sng" spc="-4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of</a:t>
            </a:r>
            <a:r>
              <a:rPr sz="1400" b="1" u="sng" spc="-3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14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Instruction </a:t>
            </a:r>
            <a:r>
              <a:rPr sz="1400" b="1" spc="-300" dirty="0">
                <a:latin typeface="Calibri"/>
                <a:cs typeface="Calibri"/>
              </a:rPr>
              <a:t> </a:t>
            </a:r>
            <a:r>
              <a:rPr sz="1400" b="1" u="sng" spc="-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(PROGRAM)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</a:pPr>
            <a:r>
              <a:rPr sz="1400" spc="-5" dirty="0">
                <a:latin typeface="Calibri"/>
                <a:cs typeface="Calibri"/>
              </a:rPr>
              <a:t>1.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75"/>
              </a:lnSpc>
            </a:pPr>
            <a:r>
              <a:rPr sz="1400" spc="-5" dirty="0">
                <a:latin typeface="Calibri"/>
                <a:cs typeface="Calibri"/>
              </a:rPr>
              <a:t>2.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</a:pPr>
            <a:r>
              <a:rPr sz="1400" spc="-5" dirty="0">
                <a:latin typeface="Calibri"/>
                <a:cs typeface="Calibri"/>
              </a:rPr>
              <a:t>3.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  <a:spcBef>
                <a:spcPts val="10"/>
              </a:spcBef>
            </a:pPr>
            <a:r>
              <a:rPr sz="1400" spc="-5" dirty="0">
                <a:latin typeface="Calibri"/>
                <a:cs typeface="Calibri"/>
              </a:rPr>
              <a:t>4.</a:t>
            </a:r>
            <a:endParaRPr sz="1400">
              <a:latin typeface="Calibri"/>
              <a:cs typeface="Calibri"/>
            </a:endParaRPr>
          </a:p>
          <a:p>
            <a:pPr marL="12700">
              <a:lnSpc>
                <a:spcPts val="1680"/>
              </a:lnSpc>
            </a:pPr>
            <a:r>
              <a:rPr sz="1400" spc="-5" dirty="0">
                <a:latin typeface="Calibri"/>
                <a:cs typeface="Calibri"/>
              </a:rPr>
              <a:t>5.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0" y="3812032"/>
            <a:ext cx="9144635" cy="902969"/>
            <a:chOff x="0" y="3812032"/>
            <a:chExt cx="9144635" cy="902969"/>
          </a:xfrm>
        </p:grpSpPr>
        <p:sp>
          <p:nvSpPr>
            <p:cNvPr id="6" name="object 6"/>
            <p:cNvSpPr/>
            <p:nvPr/>
          </p:nvSpPr>
          <p:spPr>
            <a:xfrm>
              <a:off x="194525" y="3945432"/>
              <a:ext cx="8949690" cy="769620"/>
            </a:xfrm>
            <a:custGeom>
              <a:avLst/>
              <a:gdLst/>
              <a:ahLst/>
              <a:cxnLst/>
              <a:rect l="l" t="t" r="r" b="b"/>
              <a:pathLst>
                <a:path w="8949690" h="769620">
                  <a:moveTo>
                    <a:pt x="8949563" y="0"/>
                  </a:moveTo>
                  <a:lnTo>
                    <a:pt x="0" y="0"/>
                  </a:lnTo>
                  <a:lnTo>
                    <a:pt x="0" y="769442"/>
                  </a:lnTo>
                  <a:lnTo>
                    <a:pt x="8949563" y="769442"/>
                  </a:lnTo>
                  <a:lnTo>
                    <a:pt x="89495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812032"/>
              <a:ext cx="819962" cy="899413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197351" y="3812032"/>
              <a:ext cx="1029830" cy="899413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958456" y="3812032"/>
              <a:ext cx="1109268" cy="899413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73316" y="3943527"/>
            <a:ext cx="107061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10" dirty="0">
                <a:solidFill>
                  <a:srgbClr val="006FC0"/>
                </a:solidFill>
                <a:latin typeface="Calibri"/>
                <a:cs typeface="Calibri"/>
              </a:rPr>
              <a:t>I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nput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531234" y="3943527"/>
            <a:ext cx="208788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5" dirty="0">
                <a:solidFill>
                  <a:srgbClr val="006FC0"/>
                </a:solidFill>
                <a:latin typeface="Calibri"/>
                <a:cs typeface="Calibri"/>
              </a:rPr>
              <a:t>P</a:t>
            </a:r>
            <a:r>
              <a:rPr sz="3600" b="1" spc="-55" dirty="0">
                <a:solidFill>
                  <a:srgbClr val="006FC0"/>
                </a:solidFill>
                <a:latin typeface="Calibri"/>
                <a:cs typeface="Calibri"/>
              </a:rPr>
              <a:t>r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oc</a:t>
            </a:r>
            <a:r>
              <a:rPr sz="3600" b="1" spc="5" dirty="0">
                <a:solidFill>
                  <a:srgbClr val="006FC0"/>
                </a:solidFill>
                <a:latin typeface="Calibri"/>
                <a:cs typeface="Calibri"/>
              </a:rPr>
              <a:t>e</a:t>
            </a:r>
            <a:r>
              <a:rPr sz="3600" b="1" dirty="0">
                <a:solidFill>
                  <a:srgbClr val="006FC0"/>
                </a:solidFill>
                <a:latin typeface="Calibri"/>
                <a:cs typeface="Calibri"/>
              </a:rPr>
              <a:t>ssing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292847" y="3943527"/>
            <a:ext cx="145923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b="1" spc="-5" dirty="0">
                <a:solidFill>
                  <a:srgbClr val="006FC0"/>
                </a:solidFill>
                <a:latin typeface="Calibri"/>
                <a:cs typeface="Calibri"/>
              </a:rPr>
              <a:t>O</a:t>
            </a:r>
            <a:r>
              <a:rPr sz="3600" b="1" spc="-5" dirty="0">
                <a:solidFill>
                  <a:srgbClr val="006FC0"/>
                </a:solidFill>
                <a:latin typeface="Calibri"/>
                <a:cs typeface="Calibri"/>
              </a:rPr>
              <a:t>utput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644770"/>
            <a:ext cx="9143967" cy="22132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64385" y="0"/>
            <a:ext cx="501904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u="heavy" spc="-2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Data</a:t>
            </a:r>
            <a:r>
              <a:rPr sz="4400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4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and</a:t>
            </a:r>
            <a:r>
              <a:rPr sz="4400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400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Information</a:t>
            </a:r>
            <a:endParaRPr sz="4400"/>
          </a:p>
        </p:txBody>
      </p:sp>
      <p:sp>
        <p:nvSpPr>
          <p:cNvPr id="3" name="object 3"/>
          <p:cNvSpPr/>
          <p:nvPr/>
        </p:nvSpPr>
        <p:spPr>
          <a:xfrm>
            <a:off x="-25" y="3368662"/>
            <a:ext cx="9144635" cy="3489960"/>
          </a:xfrm>
          <a:custGeom>
            <a:avLst/>
            <a:gdLst/>
            <a:ahLst/>
            <a:cxnLst/>
            <a:rect l="l" t="t" r="r" b="b"/>
            <a:pathLst>
              <a:path w="9144635" h="3489959">
                <a:moveTo>
                  <a:pt x="9144025" y="0"/>
                </a:moveTo>
                <a:lnTo>
                  <a:pt x="25" y="0"/>
                </a:lnTo>
                <a:lnTo>
                  <a:pt x="25" y="631837"/>
                </a:lnTo>
                <a:lnTo>
                  <a:pt x="0" y="3489337"/>
                </a:lnTo>
                <a:lnTo>
                  <a:pt x="9143987" y="3489337"/>
                </a:lnTo>
                <a:lnTo>
                  <a:pt x="9143987" y="631837"/>
                </a:lnTo>
                <a:lnTo>
                  <a:pt x="9144025" y="0"/>
                </a:lnTo>
                <a:close/>
              </a:path>
            </a:pathLst>
          </a:custGeom>
          <a:solidFill>
            <a:srgbClr val="FCE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3139965"/>
            <a:ext cx="8806815" cy="3680460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79070" algn="ctr">
              <a:lnSpc>
                <a:spcPct val="100000"/>
              </a:lnSpc>
              <a:spcBef>
                <a:spcPts val="1175"/>
              </a:spcBef>
            </a:pPr>
            <a:r>
              <a:rPr sz="41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What </a:t>
            </a:r>
            <a:r>
              <a:rPr sz="41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is</a:t>
            </a:r>
            <a:r>
              <a:rPr sz="41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41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a</a:t>
            </a:r>
            <a:r>
              <a:rPr sz="41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4100" b="1" u="heavy" spc="-3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System?</a:t>
            </a:r>
            <a:endParaRPr sz="4100">
              <a:latin typeface="Calibri"/>
              <a:cs typeface="Calibri"/>
            </a:endParaRPr>
          </a:p>
          <a:p>
            <a:pPr marL="355600" marR="5080" indent="-343535">
              <a:lnSpc>
                <a:spcPct val="100299"/>
              </a:lnSpc>
              <a:spcBef>
                <a:spcPts val="83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3200" b="1" i="1" spc="-25" dirty="0">
                <a:latin typeface="Calibri"/>
                <a:cs typeface="Calibri"/>
              </a:rPr>
              <a:t>System </a:t>
            </a:r>
            <a:r>
              <a:rPr sz="2800" spc="-5" dirty="0">
                <a:latin typeface="Calibri"/>
                <a:cs typeface="Calibri"/>
              </a:rPr>
              <a:t>is a </a:t>
            </a:r>
            <a:r>
              <a:rPr sz="2800" spc="-10" dirty="0">
                <a:latin typeface="Calibri"/>
                <a:cs typeface="Calibri"/>
              </a:rPr>
              <a:t>set </a:t>
            </a:r>
            <a:r>
              <a:rPr sz="2800" spc="-5" dirty="0">
                <a:latin typeface="Calibri"/>
                <a:cs typeface="Calibri"/>
              </a:rPr>
              <a:t>of </a:t>
            </a:r>
            <a:r>
              <a:rPr sz="2800" dirty="0">
                <a:latin typeface="Calibri"/>
                <a:cs typeface="Calibri"/>
              </a:rPr>
              <a:t>rules, </a:t>
            </a:r>
            <a:r>
              <a:rPr sz="2800" spc="-5" dirty="0">
                <a:latin typeface="Calibri"/>
                <a:cs typeface="Calibri"/>
              </a:rPr>
              <a:t>an </a:t>
            </a:r>
            <a:r>
              <a:rPr sz="2800" spc="-10" dirty="0">
                <a:latin typeface="Calibri"/>
                <a:cs typeface="Calibri"/>
              </a:rPr>
              <a:t>arrangement </a:t>
            </a:r>
            <a:r>
              <a:rPr sz="2800" spc="-5" dirty="0">
                <a:latin typeface="Calibri"/>
                <a:cs typeface="Calibri"/>
              </a:rPr>
              <a:t>of things, or a 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collection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of elements or </a:t>
            </a:r>
            <a:r>
              <a:rPr sz="2800" spc="-10" dirty="0">
                <a:latin typeface="Calibri"/>
                <a:cs typeface="Calibri"/>
              </a:rPr>
              <a:t>components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that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15" dirty="0">
                <a:latin typeface="Calibri"/>
                <a:cs typeface="Calibri"/>
              </a:rPr>
              <a:t>work</a:t>
            </a:r>
            <a:r>
              <a:rPr sz="2800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towards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a </a:t>
            </a:r>
            <a:r>
              <a:rPr sz="2800" spc="-615" dirty="0">
                <a:latin typeface="Calibri"/>
                <a:cs typeface="Calibri"/>
              </a:rPr>
              <a:t> </a:t>
            </a:r>
            <a:r>
              <a:rPr sz="2800" spc="-10" dirty="0">
                <a:latin typeface="Calibri"/>
                <a:cs typeface="Calibri"/>
              </a:rPr>
              <a:t>common</a:t>
            </a:r>
            <a:r>
              <a:rPr sz="2800" spc="5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goal/purpose</a:t>
            </a:r>
            <a:r>
              <a:rPr sz="2800" spc="-20" dirty="0">
                <a:latin typeface="Calibri"/>
                <a:cs typeface="Calibri"/>
              </a:rPr>
              <a:t> </a:t>
            </a:r>
            <a:r>
              <a:rPr sz="2800" spc="-5" dirty="0">
                <a:latin typeface="Calibri"/>
                <a:cs typeface="Calibri"/>
              </a:rPr>
              <a:t>in </a:t>
            </a:r>
            <a:r>
              <a:rPr sz="2800" dirty="0">
                <a:latin typeface="Calibri"/>
                <a:cs typeface="Calibri"/>
              </a:rPr>
              <a:t>an</a:t>
            </a:r>
            <a:r>
              <a:rPr sz="2800" spc="-5" dirty="0">
                <a:latin typeface="Calibri"/>
                <a:cs typeface="Calibri"/>
              </a:rPr>
              <a:t> </a:t>
            </a:r>
            <a:r>
              <a:rPr sz="2800" spc="-20" dirty="0">
                <a:latin typeface="Calibri"/>
                <a:cs typeface="Calibri"/>
              </a:rPr>
              <a:t>organized</a:t>
            </a:r>
            <a:r>
              <a:rPr sz="2800" spc="-35" dirty="0">
                <a:latin typeface="Calibri"/>
                <a:cs typeface="Calibri"/>
              </a:rPr>
              <a:t> </a:t>
            </a:r>
            <a:r>
              <a:rPr sz="2800" spc="-40" dirty="0">
                <a:latin typeface="Calibri"/>
                <a:cs typeface="Calibri"/>
              </a:rPr>
              <a:t>manner.</a:t>
            </a:r>
            <a:endParaRPr sz="2800">
              <a:latin typeface="Calibri"/>
              <a:cs typeface="Calibri"/>
            </a:endParaRPr>
          </a:p>
          <a:p>
            <a:pPr marL="179070" algn="ctr">
              <a:lnSpc>
                <a:spcPct val="100000"/>
              </a:lnSpc>
              <a:spcBef>
                <a:spcPts val="2405"/>
              </a:spcBef>
            </a:pPr>
            <a:r>
              <a:rPr sz="36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What</a:t>
            </a:r>
            <a:r>
              <a:rPr sz="3600" b="1" u="heavy" spc="-2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-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is</a:t>
            </a:r>
            <a:r>
              <a:rPr sz="36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a</a:t>
            </a:r>
            <a:r>
              <a:rPr sz="3600" b="1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 </a:t>
            </a:r>
            <a:r>
              <a:rPr sz="3600" b="1" u="heavy" spc="-1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  <a:latin typeface="Calibri"/>
                <a:cs typeface="Calibri"/>
              </a:rPr>
              <a:t>PROGRAM?</a:t>
            </a:r>
            <a:endParaRPr sz="3600">
              <a:latin typeface="Calibri"/>
              <a:cs typeface="Calibri"/>
            </a:endParaRPr>
          </a:p>
          <a:p>
            <a:pPr marL="3051810">
              <a:lnSpc>
                <a:spcPct val="100000"/>
              </a:lnSpc>
              <a:spcBef>
                <a:spcPts val="790"/>
              </a:spcBef>
            </a:pPr>
            <a:r>
              <a:rPr sz="3200" spc="-5" dirty="0">
                <a:latin typeface="Arial MT"/>
                <a:cs typeface="Arial MT"/>
              </a:rPr>
              <a:t>–</a:t>
            </a:r>
            <a:r>
              <a:rPr sz="3200" spc="-415" dirty="0">
                <a:latin typeface="Arial MT"/>
                <a:cs typeface="Arial MT"/>
              </a:rPr>
              <a:t> </a:t>
            </a:r>
            <a:r>
              <a:rPr sz="3200" b="1" spc="-5" dirty="0">
                <a:latin typeface="Calibri"/>
                <a:cs typeface="Calibri"/>
              </a:rPr>
              <a:t>S</a:t>
            </a:r>
            <a:r>
              <a:rPr sz="3200" b="1" spc="-35" dirty="0">
                <a:latin typeface="Calibri"/>
                <a:cs typeface="Calibri"/>
              </a:rPr>
              <a:t>e</a:t>
            </a:r>
            <a:r>
              <a:rPr sz="3200" b="1" spc="-5" dirty="0">
                <a:latin typeface="Calibri"/>
                <a:cs typeface="Calibri"/>
              </a:rPr>
              <a:t>t</a:t>
            </a:r>
            <a:r>
              <a:rPr sz="3200" b="1" dirty="0">
                <a:latin typeface="Calibri"/>
                <a:cs typeface="Calibri"/>
              </a:rPr>
              <a:t> o</a:t>
            </a:r>
            <a:r>
              <a:rPr sz="3200" b="1" spc="-5" dirty="0">
                <a:latin typeface="Calibri"/>
                <a:cs typeface="Calibri"/>
              </a:rPr>
              <a:t>f in</a:t>
            </a:r>
            <a:r>
              <a:rPr sz="3200" b="1" spc="-45" dirty="0">
                <a:latin typeface="Calibri"/>
                <a:cs typeface="Calibri"/>
              </a:rPr>
              <a:t>s</a:t>
            </a:r>
            <a:r>
              <a:rPr sz="3200" b="1" spc="-5" dirty="0">
                <a:latin typeface="Calibri"/>
                <a:cs typeface="Calibri"/>
              </a:rPr>
              <a:t>tru</a:t>
            </a:r>
            <a:r>
              <a:rPr sz="3200" b="1" spc="-20" dirty="0">
                <a:latin typeface="Calibri"/>
                <a:cs typeface="Calibri"/>
              </a:rPr>
              <a:t>c</a:t>
            </a:r>
            <a:r>
              <a:rPr sz="3200" b="1" spc="-5" dirty="0">
                <a:latin typeface="Calibri"/>
                <a:cs typeface="Calibri"/>
              </a:rPr>
              <a:t>tions</a:t>
            </a:r>
            <a:endParaRPr sz="3200">
              <a:latin typeface="Calibri"/>
              <a:cs typeface="Calibri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207937" y="809879"/>
          <a:ext cx="8786495" cy="225551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00625"/>
                <a:gridCol w="3785870"/>
              </a:tblGrid>
              <a:tr h="70104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4000" b="1" spc="-18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DATA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AACC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4000" b="1" spc="-3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INFORMATION</a:t>
                      </a:r>
                      <a:endParaRPr sz="4000">
                        <a:latin typeface="Calibri"/>
                        <a:cs typeface="Calibri"/>
                      </a:endParaRPr>
                    </a:p>
                  </a:txBody>
                  <a:tcPr marL="0" marR="0" marT="127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AACC5"/>
                    </a:solidFill>
                  </a:tcPr>
                </a:tc>
              </a:tr>
              <a:tr h="518159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10" dirty="0">
                          <a:latin typeface="Calibri"/>
                          <a:cs typeface="Calibri"/>
                        </a:rPr>
                        <a:t>Raw</a:t>
                      </a:r>
                      <a:r>
                        <a:rPr sz="2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facts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 and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 figures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r>
                        <a:rPr sz="2800" spc="-15" dirty="0">
                          <a:latin typeface="Calibri"/>
                          <a:cs typeface="Calibri"/>
                        </a:rPr>
                        <a:t>Processed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data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28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15" dirty="0">
                          <a:latin typeface="Calibri"/>
                          <a:cs typeface="Calibri"/>
                        </a:rPr>
                        <a:t>May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or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15" dirty="0">
                          <a:latin typeface="Calibri"/>
                          <a:cs typeface="Calibri"/>
                        </a:rPr>
                        <a:t>may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not</a:t>
                      </a:r>
                      <a:r>
                        <a:rPr sz="2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be</a:t>
                      </a:r>
                      <a:r>
                        <a:rPr sz="280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meaningful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25" dirty="0">
                          <a:latin typeface="Calibri"/>
                          <a:cs typeface="Calibri"/>
                        </a:rPr>
                        <a:t>Always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meaningful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F0F5"/>
                    </a:solidFill>
                  </a:tcPr>
                </a:tc>
              </a:tr>
              <a:tr h="518160">
                <a:tc>
                  <a:txBody>
                    <a:bodyPr/>
                    <a:lstStyle/>
                    <a:p>
                      <a:pPr marL="91440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5" dirty="0">
                          <a:latin typeface="Calibri"/>
                          <a:cs typeface="Calibri"/>
                        </a:rPr>
                        <a:t>User</a:t>
                      </a:r>
                      <a:r>
                        <a:rPr sz="2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dirty="0">
                          <a:latin typeface="Calibri"/>
                          <a:cs typeface="Calibri"/>
                        </a:rPr>
                        <a:t>input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  <a:tc>
                  <a:txBody>
                    <a:bodyPr/>
                    <a:lstStyle/>
                    <a:p>
                      <a:pPr marL="92075">
                        <a:lnSpc>
                          <a:spcPct val="100000"/>
                        </a:lnSpc>
                        <a:spcBef>
                          <a:spcPts val="185"/>
                        </a:spcBef>
                      </a:pPr>
                      <a:r>
                        <a:rPr sz="2800" spc="-5" dirty="0">
                          <a:latin typeface="Calibri"/>
                          <a:cs typeface="Calibri"/>
                        </a:rPr>
                        <a:t>Output</a:t>
                      </a:r>
                      <a:r>
                        <a:rPr sz="2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to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 the</a:t>
                      </a:r>
                      <a:r>
                        <a:rPr sz="2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800" spc="-5" dirty="0">
                          <a:latin typeface="Calibri"/>
                          <a:cs typeface="Calibri"/>
                        </a:rPr>
                        <a:t>user</a:t>
                      </a:r>
                      <a:endParaRPr sz="2800">
                        <a:latin typeface="Calibri"/>
                        <a:cs typeface="Calibri"/>
                      </a:endParaRPr>
                    </a:p>
                  </a:txBody>
                  <a:tcPr marL="0" marR="0" marT="234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E2EA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8492" y="0"/>
            <a:ext cx="503110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Hardware</a:t>
            </a:r>
            <a:r>
              <a:rPr sz="4000" u="heavy" spc="-6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000" u="heavy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and</a:t>
            </a:r>
            <a:r>
              <a:rPr sz="4000" u="heavy" spc="-30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 </a:t>
            </a:r>
            <a:r>
              <a:rPr sz="4000" u="heavy" spc="-15" dirty="0">
                <a:solidFill>
                  <a:srgbClr val="006FC0"/>
                </a:solidFill>
                <a:uFill>
                  <a:solidFill>
                    <a:srgbClr val="006FC0"/>
                  </a:solidFill>
                </a:uFill>
              </a:rPr>
              <a:t>Software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0" y="571499"/>
            <a:ext cx="9144000" cy="6286500"/>
          </a:xfrm>
          <a:custGeom>
            <a:avLst/>
            <a:gdLst/>
            <a:ahLst/>
            <a:cxnLst/>
            <a:rect l="l" t="t" r="r" b="b"/>
            <a:pathLst>
              <a:path w="9144000" h="6286500">
                <a:moveTo>
                  <a:pt x="9144000" y="0"/>
                </a:moveTo>
                <a:lnTo>
                  <a:pt x="0" y="0"/>
                </a:lnTo>
                <a:lnTo>
                  <a:pt x="0" y="6286500"/>
                </a:lnTo>
                <a:lnTo>
                  <a:pt x="9144000" y="6286500"/>
                </a:lnTo>
                <a:lnTo>
                  <a:pt x="9144000" y="0"/>
                </a:lnTo>
                <a:close/>
              </a:path>
            </a:pathLst>
          </a:custGeom>
          <a:solidFill>
            <a:srgbClr val="DBED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506516"/>
            <a:ext cx="8966200" cy="6302375"/>
          </a:xfrm>
          <a:prstGeom prst="rect">
            <a:avLst/>
          </a:prstGeom>
        </p:spPr>
        <p:txBody>
          <a:bodyPr vert="horz" wrap="square" lIns="0" tIns="90805" rIns="0" bIns="0" rtlCol="0">
            <a:spAutoFit/>
          </a:bodyPr>
          <a:lstStyle/>
          <a:p>
            <a:pPr marL="355600" indent="-343535">
              <a:lnSpc>
                <a:spcPct val="100000"/>
              </a:lnSpc>
              <a:spcBef>
                <a:spcPts val="71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Hardware</a:t>
            </a:r>
            <a:endParaRPr sz="2400">
              <a:latin typeface="Calibri"/>
              <a:cs typeface="Calibri"/>
            </a:endParaRPr>
          </a:p>
          <a:p>
            <a:pPr marL="355600" marR="73660">
              <a:lnSpc>
                <a:spcPct val="100000"/>
              </a:lnSpc>
              <a:spcBef>
                <a:spcPts val="505"/>
              </a:spcBef>
            </a:pPr>
            <a:r>
              <a:rPr sz="2000" spc="-15" dirty="0">
                <a:latin typeface="Calibri"/>
                <a:cs typeface="Calibri"/>
              </a:rPr>
              <a:t>Physical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parts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a </a:t>
            </a: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system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can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be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seen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touched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can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undergo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wear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0" dirty="0">
                <a:latin typeface="Calibri"/>
                <a:cs typeface="Calibri"/>
              </a:rPr>
              <a:t>tear.</a:t>
            </a:r>
            <a:endParaRPr sz="2000">
              <a:latin typeface="Calibri"/>
              <a:cs typeface="Calibri"/>
            </a:endParaRPr>
          </a:p>
          <a:p>
            <a:pPr marL="755650" lvl="1" indent="-286385">
              <a:lnSpc>
                <a:spcPct val="100000"/>
              </a:lnSpc>
              <a:spcBef>
                <a:spcPts val="490"/>
              </a:spcBef>
              <a:buFont typeface="Arial MT"/>
              <a:buChar char="–"/>
              <a:tabLst>
                <a:tab pos="755650" algn="l"/>
                <a:tab pos="756285" algn="l"/>
              </a:tabLst>
            </a:pPr>
            <a:r>
              <a:rPr sz="2000" b="1" spc="-15" dirty="0">
                <a:latin typeface="Calibri"/>
                <a:cs typeface="Calibri"/>
              </a:rPr>
              <a:t>Peripherals</a:t>
            </a:r>
            <a:endParaRPr sz="2000">
              <a:latin typeface="Calibri"/>
              <a:cs typeface="Calibri"/>
            </a:endParaRPr>
          </a:p>
          <a:p>
            <a:pPr marL="469900" marR="1104900">
              <a:lnSpc>
                <a:spcPts val="2880"/>
              </a:lnSpc>
              <a:spcBef>
                <a:spcPts val="175"/>
              </a:spcBef>
            </a:pPr>
            <a:r>
              <a:rPr sz="2000" spc="-15" dirty="0">
                <a:latin typeface="Calibri"/>
                <a:cs typeface="Calibri"/>
              </a:rPr>
              <a:t>Physical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parts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are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kept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surroundings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system.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Eg-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Keyboard</a:t>
            </a:r>
            <a:r>
              <a:rPr sz="2000" spc="-5" dirty="0">
                <a:latin typeface="Calibri"/>
                <a:cs typeface="Calibri"/>
              </a:rPr>
              <a:t> ,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Mouse,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35" dirty="0">
                <a:latin typeface="Calibri"/>
                <a:cs typeface="Calibri"/>
              </a:rPr>
              <a:t>Speaker,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Printer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36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Software</a:t>
            </a:r>
            <a:endParaRPr sz="2400">
              <a:latin typeface="Calibri"/>
              <a:cs typeface="Calibri"/>
            </a:endParaRPr>
          </a:p>
          <a:p>
            <a:pPr marL="755650" marR="275590">
              <a:lnSpc>
                <a:spcPct val="100000"/>
              </a:lnSpc>
              <a:spcBef>
                <a:spcPts val="509"/>
              </a:spcBef>
            </a:pPr>
            <a:r>
              <a:rPr sz="2000" spc="-10" dirty="0">
                <a:latin typeface="Calibri"/>
                <a:cs typeface="Calibri"/>
              </a:rPr>
              <a:t>Set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</a:t>
            </a:r>
            <a:r>
              <a:rPr sz="2000" spc="-15" dirty="0">
                <a:latin typeface="Calibri"/>
                <a:cs typeface="Calibri"/>
              </a:rPr>
              <a:t> programmes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/instructions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helps</a:t>
            </a:r>
            <a:r>
              <a:rPr sz="2000" spc="-5" dirty="0">
                <a:latin typeface="Calibri"/>
                <a:cs typeface="Calibri"/>
              </a:rPr>
              <a:t> in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working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of </a:t>
            </a: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and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related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devices.</a:t>
            </a:r>
            <a:endParaRPr sz="2000">
              <a:latin typeface="Calibri"/>
              <a:cs typeface="Calibri"/>
            </a:endParaRPr>
          </a:p>
          <a:p>
            <a:pPr marL="469900">
              <a:lnSpc>
                <a:spcPct val="100000"/>
              </a:lnSpc>
              <a:spcBef>
                <a:spcPts val="490"/>
              </a:spcBef>
            </a:pPr>
            <a:r>
              <a:rPr sz="2000" dirty="0">
                <a:latin typeface="Calibri"/>
                <a:cs typeface="Calibri"/>
              </a:rPr>
              <a:t>Eg-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Python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Interpreter,</a:t>
            </a:r>
            <a:r>
              <a:rPr sz="2000" spc="7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Browsers</a:t>
            </a:r>
            <a:r>
              <a:rPr sz="2000" spc="3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(Eg.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Firefox),OS(Eg.Windows10)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,Games,Apps</a:t>
            </a:r>
            <a:r>
              <a:rPr sz="2000" spc="6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etc.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Firmware</a:t>
            </a:r>
            <a:endParaRPr sz="2400">
              <a:latin typeface="Calibri"/>
              <a:cs typeface="Calibri"/>
            </a:endParaRPr>
          </a:p>
          <a:p>
            <a:pPr marL="755650" marR="252095">
              <a:lnSpc>
                <a:spcPct val="100000"/>
              </a:lnSpc>
              <a:spcBef>
                <a:spcPts val="505"/>
              </a:spcBef>
            </a:pPr>
            <a:r>
              <a:rPr sz="2000" spc="-15" dirty="0">
                <a:latin typeface="Calibri"/>
                <a:cs typeface="Calibri"/>
              </a:rPr>
              <a:t>Prewritten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programme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which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permanently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stored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ROM-BIOS(Read</a:t>
            </a:r>
            <a:r>
              <a:rPr sz="2000" spc="4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Only 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Memory-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Basic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Input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Output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Services</a:t>
            </a:r>
            <a:r>
              <a:rPr sz="2000" spc="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).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It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is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used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in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configuring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the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computer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system.</a:t>
            </a:r>
            <a:endParaRPr sz="2000">
              <a:latin typeface="Calibri"/>
              <a:cs typeface="Calibri"/>
            </a:endParaRPr>
          </a:p>
          <a:p>
            <a:pPr marL="355600" indent="-343535">
              <a:lnSpc>
                <a:spcPct val="100000"/>
              </a:lnSpc>
              <a:spcBef>
                <a:spcPts val="550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400" b="1" u="heavy" spc="-10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Live</a:t>
            </a:r>
            <a:r>
              <a:rPr sz="2400" b="1" u="heavy" spc="-5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 </a:t>
            </a:r>
            <a:r>
              <a:rPr sz="2400" b="1" u="heavy" spc="-15" dirty="0">
                <a:uFill>
                  <a:solidFill>
                    <a:srgbClr val="000000"/>
                  </a:solidFill>
                </a:uFill>
                <a:latin typeface="Calibri"/>
                <a:cs typeface="Calibri"/>
              </a:rPr>
              <a:t>ware-</a:t>
            </a:r>
            <a:endParaRPr sz="2400">
              <a:latin typeface="Calibri"/>
              <a:cs typeface="Calibri"/>
            </a:endParaRPr>
          </a:p>
          <a:p>
            <a:pPr marL="755650" lvl="1" indent="-286385">
              <a:lnSpc>
                <a:spcPct val="100000"/>
              </a:lnSpc>
              <a:spcBef>
                <a:spcPts val="505"/>
              </a:spcBef>
              <a:buFont typeface="Arial MT"/>
              <a:buChar char="–"/>
              <a:tabLst>
                <a:tab pos="755650" algn="l"/>
                <a:tab pos="756285" algn="l"/>
              </a:tabLst>
            </a:pPr>
            <a:r>
              <a:rPr sz="2000" spc="-10" dirty="0">
                <a:latin typeface="Calibri"/>
                <a:cs typeface="Calibri"/>
              </a:rPr>
              <a:t>People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related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to</a:t>
            </a:r>
            <a:r>
              <a:rPr sz="2000" spc="-5" dirty="0">
                <a:latin typeface="Calibri"/>
                <a:cs typeface="Calibri"/>
              </a:rPr>
              <a:t> the </a:t>
            </a:r>
            <a:r>
              <a:rPr sz="2000" spc="-10" dirty="0">
                <a:latin typeface="Calibri"/>
                <a:cs typeface="Calibri"/>
              </a:rPr>
              <a:t>computer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20" dirty="0">
                <a:latin typeface="Calibri"/>
                <a:cs typeface="Calibri"/>
              </a:rPr>
              <a:t>system</a:t>
            </a:r>
            <a:endParaRPr sz="2000">
              <a:latin typeface="Calibri"/>
              <a:cs typeface="Calibri"/>
            </a:endParaRPr>
          </a:p>
          <a:p>
            <a:pPr marL="755650" lvl="1" indent="-286385">
              <a:lnSpc>
                <a:spcPct val="100000"/>
              </a:lnSpc>
              <a:spcBef>
                <a:spcPts val="484"/>
              </a:spcBef>
              <a:buFont typeface="Arial MT"/>
              <a:buChar char="–"/>
              <a:tabLst>
                <a:tab pos="755650" algn="l"/>
                <a:tab pos="756285" algn="l"/>
              </a:tabLst>
            </a:pPr>
            <a:r>
              <a:rPr sz="2000" spc="-15" dirty="0">
                <a:latin typeface="Calibri"/>
                <a:cs typeface="Calibri"/>
              </a:rPr>
              <a:t>Eg.Users,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Programmers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01344" y="1368044"/>
            <a:ext cx="7327265" cy="3454400"/>
            <a:chOff x="901344" y="1368044"/>
            <a:chExt cx="7327265" cy="34544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01344" y="1368044"/>
              <a:ext cx="7276693" cy="3353942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1014615" y="1672336"/>
              <a:ext cx="7214234" cy="3150235"/>
            </a:xfrm>
            <a:custGeom>
              <a:avLst/>
              <a:gdLst/>
              <a:ahLst/>
              <a:cxnLst/>
              <a:rect l="l" t="t" r="r" b="b"/>
              <a:pathLst>
                <a:path w="7214234" h="3150235">
                  <a:moveTo>
                    <a:pt x="7200633" y="0"/>
                  </a:moveTo>
                  <a:lnTo>
                    <a:pt x="0" y="3119628"/>
                  </a:lnTo>
                  <a:lnTo>
                    <a:pt x="13106" y="3149981"/>
                  </a:lnTo>
                  <a:lnTo>
                    <a:pt x="7213714" y="30225"/>
                  </a:lnTo>
                  <a:lnTo>
                    <a:pt x="7200633" y="0"/>
                  </a:lnTo>
                  <a:close/>
                </a:path>
              </a:pathLst>
            </a:custGeom>
            <a:solidFill>
              <a:srgbClr val="6F2F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88735" y="3135502"/>
              <a:ext cx="1645872" cy="1017778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396</TotalTime>
  <Words>3948</Words>
  <Application>Microsoft Office PowerPoint</Application>
  <PresentationFormat>On-screen Show (4:3)</PresentationFormat>
  <Paragraphs>491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Slide 1</vt:lpstr>
      <vt:lpstr>Unit I: Computer Systems and Organization</vt:lpstr>
      <vt:lpstr>What is a COMPUTER ????</vt:lpstr>
      <vt:lpstr>STRENGTH of a computer</vt:lpstr>
      <vt:lpstr>Uses of a computer</vt:lpstr>
      <vt:lpstr>IPO Cycle</vt:lpstr>
      <vt:lpstr>Data and Information</vt:lpstr>
      <vt:lpstr>Hardware and Software</vt:lpstr>
      <vt:lpstr>Slide 9</vt:lpstr>
      <vt:lpstr>CPU</vt:lpstr>
      <vt:lpstr>Functional components of a computer system INPUT UNIT</vt:lpstr>
      <vt:lpstr>Functional components of a computer system OUTPUT UNIT</vt:lpstr>
      <vt:lpstr>Functional components of a computer system CENTRAL PROCESSING UNIT (CPU)</vt:lpstr>
      <vt:lpstr>Functional components of a computer system Parts of (CPU) : ALU,CU,Registers</vt:lpstr>
      <vt:lpstr>Slide 15</vt:lpstr>
      <vt:lpstr>Functional components of a computer system MEMORY UNIT</vt:lpstr>
      <vt:lpstr>Slide 17</vt:lpstr>
      <vt:lpstr>UNITS OF COMPUTER MEMORY MEASUREMENTS</vt:lpstr>
      <vt:lpstr>Functional components of a computer system MEMORY UNIT</vt:lpstr>
      <vt:lpstr>Functional components of a computer system (MAIN / PRIMARY) MEMORY UNIT</vt:lpstr>
      <vt:lpstr>RAM (Random Access Memory)</vt:lpstr>
      <vt:lpstr>Dynamic RAM (DRAM)</vt:lpstr>
      <vt:lpstr>Static RAM(SRAM)</vt:lpstr>
      <vt:lpstr>STATIC RAM Vs DYNAMIC RAM</vt:lpstr>
      <vt:lpstr>Read Only Memory (ROM)</vt:lpstr>
      <vt:lpstr>Slide 26</vt:lpstr>
      <vt:lpstr>CACHE MEMORY</vt:lpstr>
      <vt:lpstr>SMART Caching</vt:lpstr>
      <vt:lpstr>SECONDARY MEMORY</vt:lpstr>
      <vt:lpstr>ii) OPTICAL DISC DEVICE /OPTICAL STORAGE</vt:lpstr>
      <vt:lpstr>III) Magnetic Media: HARD DISK (Secondary Device)</vt:lpstr>
      <vt:lpstr>Slide 32</vt:lpstr>
      <vt:lpstr>CLASSIFICATION OF SOFTWARE</vt:lpstr>
      <vt:lpstr>SYSTEM SOFTWARE</vt:lpstr>
      <vt:lpstr>Slide 35</vt:lpstr>
      <vt:lpstr>WORKING OF COMPILER….The compilation process</vt:lpstr>
      <vt:lpstr>WORKING OF INTERPRETER…The Interpretation process</vt:lpstr>
      <vt:lpstr>APPLICATION SOFTWARE</vt:lpstr>
      <vt:lpstr>APPLICATION SOFTWARE</vt:lpstr>
      <vt:lpstr>APPLICATION SOFTWARE</vt:lpstr>
      <vt:lpstr>APPLICATION SOFTWARE</vt:lpstr>
      <vt:lpstr>APPLICATION SOFTWARE</vt:lpstr>
      <vt:lpstr>APPLICATION SOFTWARE</vt:lpstr>
      <vt:lpstr>APPLICATION SOFTWARE</vt:lpstr>
      <vt:lpstr>UTILITIES</vt:lpstr>
      <vt:lpstr>APPLICATION SOFTWARE</vt:lpstr>
      <vt:lpstr>Slide 47</vt:lpstr>
      <vt:lpstr>CONTENTS Operating System Basics</vt:lpstr>
      <vt:lpstr>OPERATING SYSTEM</vt:lpstr>
      <vt:lpstr>Functions of Operating Systems</vt:lpstr>
      <vt:lpstr>Providing a User Interface</vt:lpstr>
      <vt:lpstr>Graphical User Interface</vt:lpstr>
      <vt:lpstr>Providing a User Interface</vt:lpstr>
      <vt:lpstr>Running Programs</vt:lpstr>
      <vt:lpstr>Slide 55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XI Computer Sc.</dc:title>
  <dc:creator>HCL</dc:creator>
  <cp:lastModifiedBy>System_For All</cp:lastModifiedBy>
  <cp:revision>39</cp:revision>
  <dcterms:created xsi:type="dcterms:W3CDTF">2022-05-23T01:30:02Z</dcterms:created>
  <dcterms:modified xsi:type="dcterms:W3CDTF">2025-05-05T05:57:44Z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2020-09-30T00:00:00Z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2022-05-23T00:00:00Z</vt:filetime>
  </property>
</Properties>
</file>